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66" r:id="rId4"/>
    <p:sldId id="267" r:id="rId5"/>
    <p:sldId id="268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311" r:id="rId15"/>
    <p:sldId id="270" r:id="rId16"/>
    <p:sldId id="273" r:id="rId17"/>
    <p:sldId id="274" r:id="rId18"/>
    <p:sldId id="289" r:id="rId19"/>
    <p:sldId id="275" r:id="rId20"/>
    <p:sldId id="288" r:id="rId21"/>
    <p:sldId id="280" r:id="rId22"/>
    <p:sldId id="314" r:id="rId23"/>
    <p:sldId id="290" r:id="rId24"/>
    <p:sldId id="276" r:id="rId25"/>
    <p:sldId id="286" r:id="rId26"/>
    <p:sldId id="287" r:id="rId27"/>
    <p:sldId id="277" r:id="rId28"/>
    <p:sldId id="284" r:id="rId29"/>
    <p:sldId id="285" r:id="rId30"/>
    <p:sldId id="278" r:id="rId31"/>
    <p:sldId id="279" r:id="rId32"/>
    <p:sldId id="283" r:id="rId33"/>
    <p:sldId id="271" r:id="rId34"/>
    <p:sldId id="300" r:id="rId35"/>
    <p:sldId id="299" r:id="rId36"/>
    <p:sldId id="302" r:id="rId37"/>
    <p:sldId id="303" r:id="rId38"/>
    <p:sldId id="307" r:id="rId39"/>
    <p:sldId id="304" r:id="rId40"/>
    <p:sldId id="305" r:id="rId41"/>
    <p:sldId id="312" r:id="rId42"/>
    <p:sldId id="313" r:id="rId43"/>
    <p:sldId id="309" r:id="rId44"/>
    <p:sldId id="282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0B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7" d="100"/>
          <a:sy n="167" d="100"/>
        </p:scale>
        <p:origin x="-15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C414-8539-3A49-98DB-11BD1567D72D}" type="datetimeFigureOut">
              <a:rPr lang="en-US" smtClean="0"/>
              <a:t>29/02/20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7972A-110F-A442-9782-CEA404EB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58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C414-8539-3A49-98DB-11BD1567D72D}" type="datetimeFigureOut">
              <a:rPr lang="en-US" smtClean="0"/>
              <a:t>29/02/20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7972A-110F-A442-9782-CEA404EB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27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C414-8539-3A49-98DB-11BD1567D72D}" type="datetimeFigureOut">
              <a:rPr lang="en-US" smtClean="0"/>
              <a:t>29/02/20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7972A-110F-A442-9782-CEA404EB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8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C414-8539-3A49-98DB-11BD1567D72D}" type="datetimeFigureOut">
              <a:rPr lang="en-US" smtClean="0"/>
              <a:t>29/02/20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7972A-110F-A442-9782-CEA404EB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3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C414-8539-3A49-98DB-11BD1567D72D}" type="datetimeFigureOut">
              <a:rPr lang="en-US" smtClean="0"/>
              <a:t>29/02/20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7972A-110F-A442-9782-CEA404EB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6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C414-8539-3A49-98DB-11BD1567D72D}" type="datetimeFigureOut">
              <a:rPr lang="en-US" smtClean="0"/>
              <a:t>29/02/20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7972A-110F-A442-9782-CEA404EB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79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C414-8539-3A49-98DB-11BD1567D72D}" type="datetimeFigureOut">
              <a:rPr lang="en-US" smtClean="0"/>
              <a:t>29/02/20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7972A-110F-A442-9782-CEA404EB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C414-8539-3A49-98DB-11BD1567D72D}" type="datetimeFigureOut">
              <a:rPr lang="en-US" smtClean="0"/>
              <a:t>29/02/20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7972A-110F-A442-9782-CEA404EB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16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C414-8539-3A49-98DB-11BD1567D72D}" type="datetimeFigureOut">
              <a:rPr lang="en-US" smtClean="0"/>
              <a:t>29/02/20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7972A-110F-A442-9782-CEA404EB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C414-8539-3A49-98DB-11BD1567D72D}" type="datetimeFigureOut">
              <a:rPr lang="en-US" smtClean="0"/>
              <a:t>29/02/20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7972A-110F-A442-9782-CEA404EB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98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C414-8539-3A49-98DB-11BD1567D72D}" type="datetimeFigureOut">
              <a:rPr lang="en-US" smtClean="0"/>
              <a:t>29/02/20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7972A-110F-A442-9782-CEA404EB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75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6C414-8539-3A49-98DB-11BD1567D72D}" type="datetimeFigureOut">
              <a:rPr lang="en-US" smtClean="0"/>
              <a:t>29/02/20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7972A-110F-A442-9782-CEA404EB3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2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om/scholar_lookup?hl=en&amp;publication_year=2014&amp;author=B.+A.+van+der+Kolk&amp;title=The+body+keeps+the+score:+Brain,+mind,+and+body+in+the+healing+of+trauma" TargetMode="External"/><Relationship Id="rId4" Type="http://schemas.openxmlformats.org/officeDocument/2006/relationships/hyperlink" Target="http://scholar.google.com/scholar_lookup?hl=en&amp;publication_year=2008&amp;pages=2-61&amp;author=R.+Carr&amp;title=Art+therapy+and+clinical+neuroscience." TargetMode="External"/><Relationship Id="rId5" Type="http://schemas.openxmlformats.org/officeDocument/2006/relationships/hyperlink" Target="https://www.tandfonline.com/servlet/linkout?suffix=CIT0019&amp;dbid=16&amp;doi=10.1080/17454832.2018.1473453&amp;key=10.1111/j.1749-6632.2001.tb05715.x" TargetMode="External"/><Relationship Id="rId6" Type="http://schemas.openxmlformats.org/officeDocument/2006/relationships/hyperlink" Target="https://www.tandfonline.com/servlet/linkout?suffix=CIT0019&amp;dbid=8&amp;doi=10.1080/17454832.2018.1473453&amp;key=11349424" TargetMode="External"/><Relationship Id="rId7" Type="http://schemas.openxmlformats.org/officeDocument/2006/relationships/hyperlink" Target="https://www.tandfonline.com/servlet/linkout?suffix=CIT0019&amp;dbid=128&amp;doi=10.1080/17454832.2018.1473453&amp;key=000171969900013" TargetMode="External"/><Relationship Id="rId8" Type="http://schemas.openxmlformats.org/officeDocument/2006/relationships/hyperlink" Target="http://scholar.google.com/scholar_lookup?hl=en&amp;publication_year=2001&amp;pages=166-175&amp;author=R.+Llin%C3%A1s&amp;author=U.+Ribary&amp;title=Consciousness+and+the+brain.+The+thalamocortical+dialogue+in+health+and+disease&amp;" TargetMode="External"/><Relationship Id="rId9" Type="http://schemas.openxmlformats.org/officeDocument/2006/relationships/hyperlink" Target="https://www.tandfonline.com/servlet/linkout?suffix=CIT0020&amp;dbid=20&amp;doi=10.1080/17454832.2018.1473453&amp;key=10.1080/07421656.2004.10129496&amp;tollfreelink=2_18_fa645512777d067df318360101e3f890937cbb30e15379702d5945c3831f9f2e" TargetMode="External"/><Relationship Id="rId10" Type="http://schemas.openxmlformats.org/officeDocument/2006/relationships/hyperlink" Target="http://scholar.google.com/scholar_lookup?hl=en&amp;publication_year=2004&amp;pages=125-135&amp;issue=3&amp;author=V.+J.+Lusebrink&amp;title=Art+therapy+and+the+brain:+An+attempt+to+understand+the+underlying+processes+of+art+expression+in+therapy&amp;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tandfonline.com/doi/full/10.1080/17454832.2018.1473453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sp corrid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66" y="851170"/>
            <a:ext cx="7567288" cy="5027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557" y="851171"/>
            <a:ext cx="6528341" cy="927912"/>
          </a:xfrm>
        </p:spPr>
        <p:txBody>
          <a:bodyPr>
            <a:noAutofit/>
          </a:bodyPr>
          <a:lstStyle/>
          <a:p>
            <a:pPr algn="l"/>
            <a:r>
              <a:rPr lang="en-US" sz="2400" b="1" i="1" dirty="0" err="1" smtClean="0">
                <a:latin typeface="Verdana"/>
                <a:cs typeface="Verdana"/>
              </a:rPr>
              <a:t>Neuro</a:t>
            </a:r>
            <a:r>
              <a:rPr lang="en-US" sz="2400" b="1" i="1" dirty="0" smtClean="0">
                <a:latin typeface="Verdana"/>
                <a:cs typeface="Verdana"/>
              </a:rPr>
              <a:t>-rehab </a:t>
            </a:r>
            <a:r>
              <a:rPr lang="en-US" sz="2400" b="1" i="1" dirty="0" smtClean="0">
                <a:latin typeface="Verdana"/>
                <a:cs typeface="Verdana"/>
              </a:rPr>
              <a:t>Special Interest Group</a:t>
            </a:r>
            <a:br>
              <a:rPr lang="en-US" sz="2400" b="1" i="1" dirty="0" smtClean="0">
                <a:latin typeface="Verdana"/>
                <a:cs typeface="Verdana"/>
              </a:rPr>
            </a:br>
            <a:r>
              <a:rPr lang="en-US" sz="2400" b="1" i="1" dirty="0" smtClean="0">
                <a:latin typeface="Verdana"/>
                <a:cs typeface="Verdana"/>
              </a:rPr>
              <a:t>13 October 2018</a:t>
            </a:r>
            <a:endParaRPr lang="en-US" sz="2400" b="1" i="1" dirty="0">
              <a:latin typeface="Verdana"/>
              <a:cs typeface="Verdana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45229" y="4912859"/>
            <a:ext cx="6109817" cy="1048116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Art therapy with brain-injured patients in hospital settings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118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9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38" y="367187"/>
            <a:ext cx="4302984" cy="57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5" y="504883"/>
            <a:ext cx="7849190" cy="588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2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6901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16" y="321289"/>
            <a:ext cx="8017496" cy="60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39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86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0976" y="1220135"/>
            <a:ext cx="6089205" cy="45669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19743" y="5217129"/>
            <a:ext cx="2469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(my re-creation)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875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8108"/>
          </a:xfrm>
        </p:spPr>
        <p:txBody>
          <a:bodyPr>
            <a:normAutofit/>
          </a:bodyPr>
          <a:lstStyle/>
          <a:p>
            <a:pPr algn="l"/>
            <a:r>
              <a:rPr lang="en-US" sz="2400" b="1" i="1" dirty="0" smtClean="0">
                <a:latin typeface="Verdana"/>
                <a:cs typeface="Verdana"/>
              </a:rPr>
              <a:t>Project 2017-18</a:t>
            </a:r>
            <a:endParaRPr lang="en-US" sz="2400" b="1" i="1" dirty="0">
              <a:latin typeface="Verdana"/>
              <a:cs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2037"/>
            <a:ext cx="5487363" cy="5855963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10000"/>
              </a:lnSpc>
            </a:pPr>
            <a:r>
              <a:rPr lang="en-US" sz="1800" dirty="0">
                <a:solidFill>
                  <a:srgbClr val="3366FF"/>
                </a:solidFill>
              </a:rPr>
              <a:t>To develop and optimize art psychotherapy involvement with </a:t>
            </a:r>
            <a:r>
              <a:rPr lang="en-US" sz="1800" dirty="0" err="1">
                <a:solidFill>
                  <a:srgbClr val="3366FF"/>
                </a:solidFill>
              </a:rPr>
              <a:t>neuro</a:t>
            </a:r>
            <a:r>
              <a:rPr lang="en-US" sz="1800" dirty="0">
                <a:solidFill>
                  <a:srgbClr val="3366FF"/>
                </a:solidFill>
              </a:rPr>
              <a:t>-oncology patients and the </a:t>
            </a:r>
            <a:r>
              <a:rPr lang="en-US" sz="1800" dirty="0" err="1">
                <a:solidFill>
                  <a:srgbClr val="3366FF"/>
                </a:solidFill>
              </a:rPr>
              <a:t>neuro</a:t>
            </a:r>
            <a:r>
              <a:rPr lang="en-US" sz="1800" dirty="0">
                <a:solidFill>
                  <a:srgbClr val="3366FF"/>
                </a:solidFill>
              </a:rPr>
              <a:t>-oncology MDT.</a:t>
            </a:r>
          </a:p>
          <a:p>
            <a:pPr lvl="0">
              <a:lnSpc>
                <a:spcPct val="110000"/>
              </a:lnSpc>
            </a:pPr>
            <a:endParaRPr lang="en-US" sz="1800" dirty="0">
              <a:solidFill>
                <a:srgbClr val="3366FF"/>
              </a:solidFill>
            </a:endParaRPr>
          </a:p>
          <a:p>
            <a:pPr lvl="0">
              <a:lnSpc>
                <a:spcPct val="110000"/>
              </a:lnSpc>
            </a:pPr>
            <a:r>
              <a:rPr lang="en-US" sz="1800" dirty="0">
                <a:solidFill>
                  <a:srgbClr val="3366FF"/>
                </a:solidFill>
              </a:rPr>
              <a:t>To gather feedback from clinicians about the helpfulness of art psychotherapy as part of the </a:t>
            </a:r>
            <a:r>
              <a:rPr lang="en-US" sz="1800" dirty="0" err="1">
                <a:solidFill>
                  <a:srgbClr val="3366FF"/>
                </a:solidFill>
              </a:rPr>
              <a:t>neuro</a:t>
            </a:r>
            <a:r>
              <a:rPr lang="en-US" sz="1800" dirty="0">
                <a:solidFill>
                  <a:srgbClr val="3366FF"/>
                </a:solidFill>
              </a:rPr>
              <a:t>-oncology rehabilitation service</a:t>
            </a:r>
            <a:r>
              <a:rPr lang="en-US" sz="1800" dirty="0" smtClean="0">
                <a:solidFill>
                  <a:srgbClr val="3366FF"/>
                </a:solidFill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sz="1300" dirty="0" err="1" smtClean="0"/>
              <a:t>Neuro</a:t>
            </a:r>
            <a:r>
              <a:rPr lang="en-US" sz="1300" dirty="0"/>
              <a:t>-oncology patients typically suffer psychological distress</a:t>
            </a:r>
            <a:endParaRPr lang="en-GB" sz="1300" dirty="0"/>
          </a:p>
          <a:p>
            <a:pPr marL="0" indent="0">
              <a:buNone/>
            </a:pPr>
            <a:r>
              <a:rPr lang="en-US" sz="1300" dirty="0"/>
              <a:t> </a:t>
            </a:r>
            <a:endParaRPr lang="en-GB" sz="1300" dirty="0"/>
          </a:p>
          <a:p>
            <a:pPr lvl="0"/>
            <a:r>
              <a:rPr lang="en-US" sz="1300" dirty="0"/>
              <a:t>Pre- and post-diagnosis</a:t>
            </a:r>
            <a:endParaRPr lang="en-GB" sz="1300" dirty="0"/>
          </a:p>
          <a:p>
            <a:pPr lvl="0"/>
            <a:r>
              <a:rPr lang="en-US" sz="1300" dirty="0"/>
              <a:t>Pre- and post-surgery</a:t>
            </a:r>
            <a:endParaRPr lang="en-GB" sz="1300" dirty="0"/>
          </a:p>
          <a:p>
            <a:pPr lvl="0"/>
            <a:r>
              <a:rPr lang="en-US" sz="1300" dirty="0"/>
              <a:t>Following discharge from intensive radiotherapy</a:t>
            </a:r>
            <a:endParaRPr lang="en-GB" sz="1300" dirty="0"/>
          </a:p>
          <a:p>
            <a:pPr lvl="0"/>
            <a:r>
              <a:rPr lang="en-US" sz="1300" dirty="0"/>
              <a:t>Due to cognitive impairment resulting in speech, limb </a:t>
            </a:r>
            <a:r>
              <a:rPr lang="en-US" sz="1300" dirty="0" smtClean="0"/>
              <a:t>and other </a:t>
            </a:r>
            <a:r>
              <a:rPr lang="en-US" sz="1300" dirty="0"/>
              <a:t>deficits</a:t>
            </a:r>
            <a:endParaRPr lang="en-GB" sz="1300" dirty="0"/>
          </a:p>
          <a:p>
            <a:pPr lvl="0"/>
            <a:r>
              <a:rPr lang="en-US" sz="1300" dirty="0"/>
              <a:t>Due to feelings of isolation</a:t>
            </a:r>
            <a:endParaRPr lang="en-GB" sz="1300" dirty="0"/>
          </a:p>
          <a:p>
            <a:pPr marL="0" indent="0">
              <a:buNone/>
            </a:pPr>
            <a:r>
              <a:rPr lang="en-US" sz="1300" dirty="0"/>
              <a:t> </a:t>
            </a:r>
            <a:endParaRPr lang="en-GB" sz="1300" dirty="0"/>
          </a:p>
          <a:p>
            <a:pPr marL="0" indent="0">
              <a:buNone/>
            </a:pPr>
            <a:r>
              <a:rPr lang="en-US" sz="1300" dirty="0"/>
              <a:t>Benefits of the art psychotherapy intervention were described as:</a:t>
            </a:r>
            <a:endParaRPr lang="en-GB" sz="1300" dirty="0"/>
          </a:p>
          <a:p>
            <a:pPr marL="0" indent="0">
              <a:buNone/>
            </a:pPr>
            <a:r>
              <a:rPr lang="en-US" sz="1300" dirty="0"/>
              <a:t> </a:t>
            </a:r>
            <a:endParaRPr lang="en-GB" sz="1300" dirty="0"/>
          </a:p>
          <a:p>
            <a:pPr lvl="0"/>
            <a:r>
              <a:rPr lang="en-US" sz="1300" dirty="0"/>
              <a:t>Improved engagement with other therapies, e.g., physiotherapy</a:t>
            </a:r>
            <a:endParaRPr lang="en-GB" sz="1300" dirty="0"/>
          </a:p>
          <a:p>
            <a:pPr lvl="0"/>
            <a:r>
              <a:rPr lang="en-US" sz="1300" dirty="0"/>
              <a:t>Increased ability to communicate effectively</a:t>
            </a:r>
            <a:endParaRPr lang="en-GB" sz="1300" dirty="0"/>
          </a:p>
          <a:p>
            <a:pPr lvl="0"/>
            <a:r>
              <a:rPr lang="en-US" sz="1300" dirty="0"/>
              <a:t>Improved gross and fine motor function</a:t>
            </a:r>
            <a:endParaRPr lang="en-GB" sz="1300" dirty="0"/>
          </a:p>
          <a:p>
            <a:pPr lvl="0"/>
            <a:r>
              <a:rPr lang="en-US" sz="1300" dirty="0"/>
              <a:t>Increased sense of personal agency</a:t>
            </a:r>
            <a:endParaRPr lang="en-GB" sz="1300" dirty="0"/>
          </a:p>
          <a:p>
            <a:pPr lvl="0"/>
            <a:endParaRPr lang="en-US" sz="1600" dirty="0"/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4" name="Picture 3" descr="T-cell_lymphoma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563" y="0"/>
            <a:ext cx="3199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9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199" y="274638"/>
            <a:ext cx="769916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i="1" dirty="0">
                <a:latin typeface="Verdana"/>
                <a:cs typeface="Verdana"/>
              </a:rPr>
              <a:t/>
            </a:r>
            <a:br>
              <a:rPr lang="en-US" sz="2400" b="1" i="1" dirty="0">
                <a:latin typeface="Verdana"/>
                <a:cs typeface="Verdana"/>
              </a:rPr>
            </a:br>
            <a:r>
              <a:rPr lang="en-US" sz="2400" b="1" i="1" dirty="0" smtClean="0">
                <a:latin typeface="Verdana"/>
                <a:cs typeface="Verdana"/>
              </a:rPr>
              <a:t>Specialist </a:t>
            </a:r>
            <a:r>
              <a:rPr lang="en-US" sz="2400" b="1" i="1" dirty="0" err="1">
                <a:latin typeface="Verdana"/>
                <a:cs typeface="Verdana"/>
              </a:rPr>
              <a:t>N</a:t>
            </a:r>
            <a:r>
              <a:rPr lang="en-US" sz="2400" b="1" i="1" dirty="0" err="1" smtClean="0">
                <a:latin typeface="Verdana"/>
                <a:cs typeface="Verdana"/>
              </a:rPr>
              <a:t>euro</a:t>
            </a:r>
            <a:r>
              <a:rPr lang="en-US" sz="2400" b="1" i="1" dirty="0" smtClean="0">
                <a:latin typeface="Verdana"/>
                <a:cs typeface="Verdana"/>
              </a:rPr>
              <a:t>-Rehab inpatient service</a:t>
            </a:r>
            <a:br>
              <a:rPr lang="en-US" sz="2400" b="1" i="1" dirty="0" smtClean="0">
                <a:latin typeface="Verdana"/>
                <a:cs typeface="Verdana"/>
              </a:rPr>
            </a:br>
            <a:r>
              <a:rPr lang="en-US" sz="2400" b="1" i="1" dirty="0" smtClean="0">
                <a:latin typeface="Verdana"/>
                <a:cs typeface="Verdana"/>
              </a:rPr>
              <a:t>MDT</a:t>
            </a:r>
            <a:endParaRPr lang="en-US" sz="2400" b="1" i="1" dirty="0">
              <a:latin typeface="Verdana"/>
              <a:cs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9017"/>
            <a:ext cx="3194140" cy="452596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600" dirty="0" err="1" smtClean="0"/>
              <a:t>Neuro</a:t>
            </a:r>
            <a:r>
              <a:rPr lang="en-US" sz="1600" dirty="0" smtClean="0"/>
              <a:t>-oncology consultant</a:t>
            </a:r>
          </a:p>
          <a:p>
            <a:pPr>
              <a:lnSpc>
                <a:spcPct val="130000"/>
              </a:lnSpc>
            </a:pPr>
            <a:r>
              <a:rPr lang="en-US" sz="1600" dirty="0" smtClean="0"/>
              <a:t>Clinical Nurse Specialist</a:t>
            </a:r>
          </a:p>
          <a:p>
            <a:pPr>
              <a:lnSpc>
                <a:spcPct val="130000"/>
              </a:lnSpc>
            </a:pPr>
            <a:r>
              <a:rPr lang="en-US" sz="1600" dirty="0" smtClean="0"/>
              <a:t>Occupational Therapist</a:t>
            </a:r>
          </a:p>
          <a:p>
            <a:pPr>
              <a:lnSpc>
                <a:spcPct val="130000"/>
              </a:lnSpc>
            </a:pPr>
            <a:r>
              <a:rPr lang="en-US" sz="1600" dirty="0" smtClean="0"/>
              <a:t>Physiotherapist</a:t>
            </a:r>
          </a:p>
          <a:p>
            <a:pPr>
              <a:lnSpc>
                <a:spcPct val="130000"/>
              </a:lnSpc>
            </a:pPr>
            <a:r>
              <a:rPr lang="en-US" sz="1600" dirty="0" smtClean="0"/>
              <a:t>Speech &amp;Language Therapist</a:t>
            </a:r>
          </a:p>
          <a:p>
            <a:pPr>
              <a:lnSpc>
                <a:spcPct val="130000"/>
              </a:lnSpc>
            </a:pPr>
            <a:r>
              <a:rPr lang="en-US" sz="1600" dirty="0" smtClean="0"/>
              <a:t>Clinical Psychologist</a:t>
            </a:r>
          </a:p>
          <a:p>
            <a:pPr>
              <a:lnSpc>
                <a:spcPct val="130000"/>
              </a:lnSpc>
            </a:pPr>
            <a:r>
              <a:rPr lang="en-US" sz="1600" dirty="0" smtClean="0"/>
              <a:t>Art Psychotherapist</a:t>
            </a:r>
          </a:p>
          <a:p>
            <a:pPr>
              <a:lnSpc>
                <a:spcPct val="130000"/>
              </a:lnSpc>
            </a:pPr>
            <a:r>
              <a:rPr lang="en-US" sz="1600" dirty="0" smtClean="0"/>
              <a:t>Radiographer</a:t>
            </a:r>
          </a:p>
          <a:p>
            <a:pPr>
              <a:lnSpc>
                <a:spcPct val="130000"/>
              </a:lnSpc>
            </a:pPr>
            <a:r>
              <a:rPr lang="en-US" sz="1600" dirty="0" smtClean="0"/>
              <a:t>Nutritionist</a:t>
            </a:r>
          </a:p>
          <a:p>
            <a:pPr>
              <a:lnSpc>
                <a:spcPct val="130000"/>
              </a:lnSpc>
            </a:pPr>
            <a:r>
              <a:rPr lang="en-US" sz="1600" dirty="0" smtClean="0"/>
              <a:t>Neurosurgeon</a:t>
            </a:r>
            <a:endParaRPr lang="en-US" dirty="0"/>
          </a:p>
          <a:p>
            <a:pPr>
              <a:lnSpc>
                <a:spcPct val="130000"/>
              </a:lnSpc>
            </a:pPr>
            <a:r>
              <a:rPr lang="en-US" sz="1600" dirty="0" smtClean="0"/>
              <a:t>Neurologist</a:t>
            </a:r>
          </a:p>
          <a:p>
            <a:pPr>
              <a:lnSpc>
                <a:spcPct val="130000"/>
              </a:lnSpc>
            </a:pPr>
            <a:r>
              <a:rPr lang="en-US" sz="1600" dirty="0" smtClean="0"/>
              <a:t>Epilepsy specialist</a:t>
            </a:r>
          </a:p>
        </p:txBody>
      </p:sp>
      <p:pic>
        <p:nvPicPr>
          <p:cNvPr id="5" name="Picture 4" descr="MDT graph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340" y="1749017"/>
            <a:ext cx="5324803" cy="40647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1340" y="5982458"/>
            <a:ext cx="532480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This graphic from article about stroke rehabilitation – no art psychotherapy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213795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38500"/>
          </a:xfrm>
        </p:spPr>
        <p:txBody>
          <a:bodyPr>
            <a:normAutofit/>
          </a:bodyPr>
          <a:lstStyle/>
          <a:p>
            <a:pPr algn="l"/>
            <a:r>
              <a:rPr lang="en-US" sz="2400" b="1" i="1" dirty="0">
                <a:latin typeface="Verdana"/>
                <a:cs typeface="Verdana"/>
              </a:rPr>
              <a:t>C</a:t>
            </a:r>
            <a:r>
              <a:rPr lang="en-US" sz="2400" b="1" i="1" dirty="0" smtClean="0">
                <a:latin typeface="Verdana"/>
                <a:cs typeface="Verdana"/>
              </a:rPr>
              <a:t>ase study 2</a:t>
            </a:r>
            <a:endParaRPr lang="en-US" sz="2400" b="1" i="1" dirty="0">
              <a:latin typeface="Verdana"/>
              <a:cs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9513"/>
            <a:ext cx="5456078" cy="543227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</a:pPr>
            <a:r>
              <a:rPr lang="en-US" sz="2300" dirty="0"/>
              <a:t>Male cancer </a:t>
            </a:r>
            <a:r>
              <a:rPr lang="en-US" sz="2300" dirty="0" smtClean="0"/>
              <a:t>patient in his 30s</a:t>
            </a:r>
            <a:endParaRPr lang="en-US" sz="2300" dirty="0"/>
          </a:p>
          <a:p>
            <a:pPr>
              <a:lnSpc>
                <a:spcPct val="130000"/>
              </a:lnSpc>
            </a:pPr>
            <a:r>
              <a:rPr lang="en-US" sz="2300" dirty="0"/>
              <a:t>Long-stay inpatient</a:t>
            </a:r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r>
              <a:rPr lang="en-US" sz="2300" dirty="0" smtClean="0">
                <a:solidFill>
                  <a:srgbClr val="C70BC7"/>
                </a:solidFill>
              </a:rPr>
              <a:t>Presenting symptoms:</a:t>
            </a:r>
          </a:p>
          <a:p>
            <a:r>
              <a:rPr lang="en-US" sz="2300" dirty="0" smtClean="0"/>
              <a:t>Slurred speech, ataxic gait, difficulty looking to the right</a:t>
            </a:r>
          </a:p>
          <a:p>
            <a:r>
              <a:rPr lang="en-US" sz="2300" dirty="0" smtClean="0"/>
              <a:t>Reduced power and sensory loss in right arm and leg</a:t>
            </a:r>
          </a:p>
          <a:p>
            <a:endParaRPr lang="en-US" sz="2300" dirty="0" smtClean="0"/>
          </a:p>
          <a:p>
            <a:pPr marL="0" indent="0">
              <a:buNone/>
            </a:pPr>
            <a:r>
              <a:rPr lang="en-US" sz="2300" dirty="0" smtClean="0">
                <a:solidFill>
                  <a:srgbClr val="C70BC7"/>
                </a:solidFill>
              </a:rPr>
              <a:t>Diagnosis</a:t>
            </a:r>
          </a:p>
          <a:p>
            <a:r>
              <a:rPr lang="en-US" sz="2300" dirty="0" err="1" smtClean="0"/>
              <a:t>Glioblastoma</a:t>
            </a:r>
            <a:endParaRPr lang="en-US" sz="2300" dirty="0" smtClean="0"/>
          </a:p>
          <a:p>
            <a:endParaRPr lang="en-US" sz="2300" dirty="0"/>
          </a:p>
          <a:p>
            <a:pPr marL="0" indent="0">
              <a:buNone/>
            </a:pPr>
            <a:r>
              <a:rPr lang="en-US" sz="2300" dirty="0" smtClean="0">
                <a:solidFill>
                  <a:srgbClr val="C70BC7"/>
                </a:solidFill>
              </a:rPr>
              <a:t>Treatment</a:t>
            </a:r>
          </a:p>
          <a:p>
            <a:r>
              <a:rPr lang="en-US" sz="2300" dirty="0" err="1" smtClean="0"/>
              <a:t>Ventriculostomy</a:t>
            </a:r>
            <a:r>
              <a:rPr lang="en-US" sz="2300" dirty="0" smtClean="0"/>
              <a:t> (pressure reduction)</a:t>
            </a:r>
          </a:p>
          <a:p>
            <a:r>
              <a:rPr lang="en-US" sz="2300" dirty="0" smtClean="0"/>
              <a:t>Radical radiotherapy with concurrent and adjuvant </a:t>
            </a:r>
            <a:r>
              <a:rPr lang="en-US" sz="2300" dirty="0" err="1" smtClean="0"/>
              <a:t>Temozolmide</a:t>
            </a:r>
            <a:r>
              <a:rPr lang="en-US" sz="2300" dirty="0" smtClean="0"/>
              <a:t> (chemotherapy)</a:t>
            </a:r>
          </a:p>
          <a:p>
            <a:r>
              <a:rPr lang="en-US" sz="2300" dirty="0" smtClean="0"/>
              <a:t>Intensive </a:t>
            </a:r>
            <a:r>
              <a:rPr lang="en-US" sz="2300" dirty="0" err="1" smtClean="0"/>
              <a:t>neuro</a:t>
            </a:r>
            <a:r>
              <a:rPr lang="en-US" sz="2300" dirty="0" smtClean="0"/>
              <a:t>-rehabilitation</a:t>
            </a:r>
          </a:p>
          <a:p>
            <a:pPr marL="0" indent="0">
              <a:buNone/>
            </a:pPr>
            <a:endParaRPr lang="en-US" sz="2300" dirty="0" smtClean="0"/>
          </a:p>
          <a:p>
            <a:pPr marL="0" indent="0">
              <a:buNone/>
            </a:pPr>
            <a:r>
              <a:rPr lang="en-US" sz="2300" dirty="0" smtClean="0">
                <a:solidFill>
                  <a:srgbClr val="C70BC7"/>
                </a:solidFill>
              </a:rPr>
              <a:t>Prognosis</a:t>
            </a:r>
            <a:r>
              <a:rPr lang="en-US" sz="2300" dirty="0" smtClean="0"/>
              <a:t> 12-18 months</a:t>
            </a:r>
            <a:endParaRPr lang="en-US" sz="2300" dirty="0"/>
          </a:p>
          <a:p>
            <a:endParaRPr lang="en-US" dirty="0"/>
          </a:p>
        </p:txBody>
      </p:sp>
      <p:pic>
        <p:nvPicPr>
          <p:cNvPr id="4" name="Picture 3" descr="Glioblastoma cel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51" y="-1"/>
            <a:ext cx="3031249" cy="68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47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695" y="274638"/>
            <a:ext cx="8229600" cy="648137"/>
          </a:xfrm>
        </p:spPr>
        <p:txBody>
          <a:bodyPr>
            <a:normAutofit/>
          </a:bodyPr>
          <a:lstStyle/>
          <a:p>
            <a:pPr algn="l"/>
            <a:r>
              <a:rPr lang="en-US" sz="2400" b="1" i="1" dirty="0">
                <a:latin typeface="Verdana"/>
                <a:cs typeface="Verdana"/>
              </a:rPr>
              <a:t>Case study 2: </a:t>
            </a:r>
            <a:r>
              <a:rPr lang="en-US" sz="2400" b="1" i="1" dirty="0" smtClean="0">
                <a:latin typeface="Verdana"/>
                <a:cs typeface="Verdana"/>
              </a:rPr>
              <a:t>referral to art psychotherapy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695" y="1114646"/>
            <a:ext cx="4416775" cy="2972075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300" dirty="0" smtClean="0">
                <a:solidFill>
                  <a:srgbClr val="C70BC7"/>
                </a:solidFill>
              </a:rPr>
              <a:t>Presenting issues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300" dirty="0" smtClean="0">
              <a:solidFill>
                <a:srgbClr val="C70BC7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300" dirty="0" smtClean="0"/>
              <a:t>Significant physical and cognitive impairments (hemi-sensory and motor impairments)</a:t>
            </a:r>
          </a:p>
          <a:p>
            <a:pPr>
              <a:lnSpc>
                <a:spcPct val="120000"/>
              </a:lnSpc>
            </a:pPr>
            <a:r>
              <a:rPr lang="en-US" sz="3300" dirty="0" smtClean="0"/>
              <a:t>Withdrawn from conversations</a:t>
            </a:r>
          </a:p>
          <a:p>
            <a:pPr>
              <a:lnSpc>
                <a:spcPct val="120000"/>
              </a:lnSpc>
            </a:pPr>
            <a:r>
              <a:rPr lang="en-US" sz="3300" dirty="0" smtClean="0"/>
              <a:t>Distressed and emotional when discussing treatment</a:t>
            </a:r>
          </a:p>
          <a:p>
            <a:pPr>
              <a:lnSpc>
                <a:spcPct val="120000"/>
              </a:lnSpc>
            </a:pPr>
            <a:r>
              <a:rPr lang="en-US" sz="3300" dirty="0" smtClean="0"/>
              <a:t>Was fit and active; finding it difficult to come to terms with impairment</a:t>
            </a:r>
          </a:p>
          <a:p>
            <a:pPr>
              <a:lnSpc>
                <a:spcPct val="120000"/>
              </a:lnSpc>
            </a:pPr>
            <a:r>
              <a:rPr lang="en-US" sz="3300" dirty="0" smtClean="0"/>
              <a:t>Daily low mood and anxiety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00562" y="1196868"/>
            <a:ext cx="307008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70BC7"/>
                </a:solidFill>
              </a:rPr>
              <a:t>Initial </a:t>
            </a:r>
            <a:r>
              <a:rPr lang="en-US" sz="1600" dirty="0">
                <a:solidFill>
                  <a:srgbClr val="C70BC7"/>
                </a:solidFill>
              </a:rPr>
              <a:t>aim of </a:t>
            </a:r>
            <a:r>
              <a:rPr lang="en-US" sz="1600" dirty="0" smtClean="0">
                <a:solidFill>
                  <a:srgbClr val="C70BC7"/>
                </a:solidFill>
              </a:rPr>
              <a:t>therapy</a:t>
            </a:r>
          </a:p>
          <a:p>
            <a:endParaRPr lang="en-US" sz="1600" dirty="0">
              <a:solidFill>
                <a:srgbClr val="C70BC7"/>
              </a:solidFill>
            </a:endParaRPr>
          </a:p>
          <a:p>
            <a:r>
              <a:rPr lang="en-US" sz="1600" dirty="0"/>
              <a:t>Promote positive engagement with </a:t>
            </a:r>
            <a:r>
              <a:rPr lang="en-US" sz="1600" dirty="0" err="1"/>
              <a:t>neuro</a:t>
            </a:r>
            <a:r>
              <a:rPr lang="en-US" sz="1600" dirty="0"/>
              <a:t>-rehabilitation</a:t>
            </a:r>
          </a:p>
          <a:p>
            <a:endParaRPr lang="en-US" dirty="0"/>
          </a:p>
        </p:txBody>
      </p:sp>
      <p:pic>
        <p:nvPicPr>
          <p:cNvPr id="5" name="Picture 4" descr="hospital curtai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66" y="4159810"/>
            <a:ext cx="7602108" cy="260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23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roSIG fig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0" y="9135"/>
            <a:ext cx="7578159" cy="6779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929" y="5591468"/>
            <a:ext cx="8264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dirty="0" smtClean="0"/>
              <a:t>Shock and trauma of a life</a:t>
            </a:r>
            <a:r>
              <a:rPr lang="en-US" dirty="0" smtClean="0">
                <a:solidFill>
                  <a:srgbClr val="000000"/>
                </a:solidFill>
              </a:rPr>
              <a:t>-limiting diagnosis…Freeze response, loss of motivation</a:t>
            </a:r>
          </a:p>
          <a:p>
            <a:pPr marL="285750" indent="-285750" algn="ctr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 algn="ctr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Particular issues for young men – emasculation – access to support network</a:t>
            </a:r>
          </a:p>
        </p:txBody>
      </p:sp>
    </p:spTree>
    <p:extLst>
      <p:ext uri="{BB962C8B-B14F-4D97-AF65-F5344CB8AC3E}">
        <p14:creationId xmlns:p14="http://schemas.microsoft.com/office/powerpoint/2010/main" val="17531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137"/>
          </a:xfrm>
        </p:spPr>
        <p:txBody>
          <a:bodyPr>
            <a:normAutofit/>
          </a:bodyPr>
          <a:lstStyle/>
          <a:p>
            <a:pPr algn="l"/>
            <a:r>
              <a:rPr lang="en-US" sz="2400" b="1" i="1" dirty="0">
                <a:latin typeface="Verdana"/>
                <a:cs typeface="Verdana"/>
              </a:rPr>
              <a:t>Case study 2: </a:t>
            </a:r>
            <a:r>
              <a:rPr lang="en-US" sz="2400" b="1" i="1" dirty="0" smtClean="0">
                <a:latin typeface="Verdana"/>
                <a:cs typeface="Verdana"/>
              </a:rPr>
              <a:t>assessment (week 1)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472"/>
            <a:ext cx="4842345" cy="482826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Presence of family members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Physical presentation: physical (hand, leg, eye) / speech/ slow thinking speed / dysphasia /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Patient’s account: feeling overwhelmed; regaining functionality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My observations: grim determination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“Want to get back to where I was”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Offer </a:t>
            </a:r>
            <a:r>
              <a:rPr lang="en-US" sz="1600" dirty="0">
                <a:solidFill>
                  <a:srgbClr val="000000"/>
                </a:solidFill>
              </a:rPr>
              <a:t>and use of </a:t>
            </a:r>
            <a:r>
              <a:rPr lang="en-US" sz="1600" dirty="0" smtClean="0">
                <a:solidFill>
                  <a:srgbClr val="000000"/>
                </a:solidFill>
              </a:rPr>
              <a:t>art materials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Art making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Reflection / Joint attention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Significance of hand shake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4" descr="ward be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621" y="1078094"/>
            <a:ext cx="3134040" cy="53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4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97" y="274638"/>
            <a:ext cx="8229600" cy="1143000"/>
          </a:xfrm>
        </p:spPr>
        <p:txBody>
          <a:bodyPr/>
          <a:lstStyle/>
          <a:p>
            <a:pPr algn="l"/>
            <a:r>
              <a:rPr lang="en-US" sz="2400" b="1" i="1" dirty="0">
                <a:latin typeface="Verdana"/>
                <a:cs typeface="Verdana"/>
              </a:rPr>
              <a:t>I</a:t>
            </a:r>
            <a:r>
              <a:rPr lang="en-US" sz="2400" b="1" i="1" dirty="0" smtClean="0">
                <a:latin typeface="Verdana"/>
                <a:cs typeface="Verdana"/>
              </a:rPr>
              <a:t>ntroduction</a:t>
            </a:r>
            <a:endParaRPr lang="en-US" sz="2400" b="1" i="1" dirty="0">
              <a:latin typeface="Verdana"/>
              <a:cs typeface="Verdana"/>
            </a:endParaRPr>
          </a:p>
        </p:txBody>
      </p:sp>
      <p:sp>
        <p:nvSpPr>
          <p:cNvPr id="4" name="Subtitle 2"/>
          <p:cNvSpPr>
            <a:spLocks noGrp="1"/>
          </p:cNvSpPr>
          <p:nvPr>
            <p:ph idx="1"/>
          </p:nvPr>
        </p:nvSpPr>
        <p:spPr>
          <a:xfrm>
            <a:off x="685397" y="1250066"/>
            <a:ext cx="4279809" cy="4876098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 smtClean="0"/>
              <a:t>Cressida </a:t>
            </a:r>
            <a:r>
              <a:rPr lang="en-US" sz="1600" dirty="0" err="1" smtClean="0"/>
              <a:t>Brotherstone</a:t>
            </a:r>
            <a:r>
              <a:rPr lang="en-US" sz="1600" dirty="0" smtClean="0"/>
              <a:t>, qualified 2017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600" dirty="0"/>
              <a:t>Poppy Stevens, qualified 2016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600" dirty="0" smtClean="0"/>
              <a:t>David Little, qualified 2015</a:t>
            </a:r>
          </a:p>
          <a:p>
            <a:pPr>
              <a:lnSpc>
                <a:spcPct val="130000"/>
              </a:lnSpc>
            </a:pPr>
            <a:endParaRPr lang="en-US" sz="1600" dirty="0"/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1600" dirty="0" smtClean="0"/>
              <a:t>Newly qualified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1600" dirty="0" smtClean="0"/>
              <a:t>Innovative use of art therapy in hospital settings 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1600" dirty="0" err="1" smtClean="0"/>
              <a:t>Neuro</a:t>
            </a:r>
            <a:r>
              <a:rPr lang="en-US" sz="1600" dirty="0" smtClean="0"/>
              <a:t>-oncology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1600" dirty="0" err="1" smtClean="0"/>
              <a:t>Neuro</a:t>
            </a:r>
            <a:r>
              <a:rPr lang="en-US" sz="1600" dirty="0" smtClean="0"/>
              <a:t>-rehabilitation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1600" dirty="0" smtClean="0"/>
              <a:t>Work in progress / case studies illustrate benefits and challenges of AT / thinking &amp; isolation / sharing ideas &amp; practice</a:t>
            </a:r>
            <a:endParaRPr lang="en-US" sz="1600" dirty="0"/>
          </a:p>
        </p:txBody>
      </p:sp>
      <p:pic>
        <p:nvPicPr>
          <p:cNvPr id="3" name="Picture 2" descr="Neurology Graph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06" y="1369118"/>
            <a:ext cx="3721594" cy="44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74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P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33" y="73091"/>
            <a:ext cx="4527665" cy="65747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37129" y="2302368"/>
            <a:ext cx="1461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“cathartic”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“exploratory”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“hopeful”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50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lamus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93" y="376521"/>
            <a:ext cx="2494439" cy="497019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700" dirty="0" smtClean="0">
                <a:solidFill>
                  <a:srgbClr val="FFFFFF"/>
                </a:solidFill>
              </a:rPr>
              <a:t>The </a:t>
            </a:r>
            <a:r>
              <a:rPr lang="en-GB" sz="1700" dirty="0">
                <a:solidFill>
                  <a:srgbClr val="FFFFFF"/>
                </a:solidFill>
              </a:rPr>
              <a:t>thalamus is involved in several functions of the body including</a:t>
            </a:r>
            <a:r>
              <a:rPr lang="en-GB" sz="1700" dirty="0" smtClean="0">
                <a:solidFill>
                  <a:srgbClr val="FFFFFF"/>
                </a:solidFill>
              </a:rPr>
              <a:t>:</a:t>
            </a:r>
          </a:p>
          <a:p>
            <a:pPr marL="0" indent="0">
              <a:lnSpc>
                <a:spcPct val="120000"/>
              </a:lnSpc>
              <a:buNone/>
            </a:pPr>
            <a:endParaRPr lang="en-GB" sz="1700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1700" dirty="0">
                <a:solidFill>
                  <a:srgbClr val="FFFFFF"/>
                </a:solidFill>
              </a:rPr>
              <a:t>Motor </a:t>
            </a:r>
            <a:r>
              <a:rPr lang="en-GB" sz="1700" dirty="0" smtClean="0">
                <a:solidFill>
                  <a:srgbClr val="FFFFFF"/>
                </a:solidFill>
              </a:rPr>
              <a:t>control</a:t>
            </a:r>
            <a:endParaRPr lang="en-GB" sz="1700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1700" dirty="0">
                <a:solidFill>
                  <a:srgbClr val="FFFFFF"/>
                </a:solidFill>
              </a:rPr>
              <a:t>Receives </a:t>
            </a:r>
            <a:r>
              <a:rPr lang="en-GB" sz="1700" dirty="0" smtClean="0">
                <a:solidFill>
                  <a:srgbClr val="FFFFFF"/>
                </a:solidFill>
              </a:rPr>
              <a:t>auditory</a:t>
            </a:r>
            <a:r>
              <a:rPr lang="en-GB" sz="1700" dirty="0">
                <a:solidFill>
                  <a:srgbClr val="FFFFFF"/>
                </a:solidFill>
              </a:rPr>
              <a:t>, </a:t>
            </a:r>
            <a:r>
              <a:rPr lang="en-GB" sz="1700" dirty="0" smtClean="0">
                <a:solidFill>
                  <a:srgbClr val="FFFFFF"/>
                </a:solidFill>
              </a:rPr>
              <a:t>somatosensory</a:t>
            </a:r>
            <a:r>
              <a:rPr lang="en-GB" sz="1700" dirty="0">
                <a:solidFill>
                  <a:srgbClr val="FFFFFF"/>
                </a:solidFill>
              </a:rPr>
              <a:t>, and </a:t>
            </a:r>
            <a:r>
              <a:rPr lang="en-GB" sz="1700" dirty="0" smtClean="0">
                <a:solidFill>
                  <a:srgbClr val="FFFFFF"/>
                </a:solidFill>
              </a:rPr>
              <a:t>visual sensory signals</a:t>
            </a:r>
            <a:endParaRPr lang="en-GB" sz="1700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1700" dirty="0">
                <a:solidFill>
                  <a:srgbClr val="FFFFFF"/>
                </a:solidFill>
              </a:rPr>
              <a:t>Relays </a:t>
            </a:r>
            <a:r>
              <a:rPr lang="en-GB" sz="1700" dirty="0" smtClean="0">
                <a:solidFill>
                  <a:srgbClr val="FFFFFF"/>
                </a:solidFill>
              </a:rPr>
              <a:t>sensory signals </a:t>
            </a:r>
            <a:r>
              <a:rPr lang="en-GB" sz="1700" dirty="0">
                <a:solidFill>
                  <a:srgbClr val="FFFFFF"/>
                </a:solidFill>
              </a:rPr>
              <a:t>to the </a:t>
            </a:r>
            <a:r>
              <a:rPr lang="en-GB" sz="1700" dirty="0" smtClean="0">
                <a:solidFill>
                  <a:srgbClr val="FFFFFF"/>
                </a:solidFill>
              </a:rPr>
              <a:t>cerebral cortex </a:t>
            </a:r>
            <a:endParaRPr lang="en-GB" sz="1700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1700" dirty="0">
                <a:solidFill>
                  <a:srgbClr val="FFFFFF"/>
                </a:solidFill>
              </a:rPr>
              <a:t>Memory </a:t>
            </a:r>
            <a:r>
              <a:rPr lang="en-GB" sz="1700" dirty="0" smtClean="0">
                <a:solidFill>
                  <a:srgbClr val="FFFFFF"/>
                </a:solidFill>
              </a:rPr>
              <a:t>formation </a:t>
            </a:r>
            <a:r>
              <a:rPr lang="en-GB" sz="1700" dirty="0">
                <a:solidFill>
                  <a:srgbClr val="FFFFFF"/>
                </a:solidFill>
              </a:rPr>
              <a:t>and </a:t>
            </a:r>
            <a:r>
              <a:rPr lang="en-GB" sz="1700" dirty="0" smtClean="0">
                <a:solidFill>
                  <a:srgbClr val="FF0000"/>
                </a:solidFill>
              </a:rPr>
              <a:t>emotional expression and integration</a:t>
            </a:r>
            <a:endParaRPr lang="en-GB" sz="17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1700" dirty="0">
                <a:solidFill>
                  <a:srgbClr val="FFFFFF"/>
                </a:solidFill>
              </a:rPr>
              <a:t>Pain </a:t>
            </a:r>
            <a:r>
              <a:rPr lang="en-GB" sz="1700" dirty="0" smtClean="0">
                <a:solidFill>
                  <a:srgbClr val="FFFFFF"/>
                </a:solidFill>
              </a:rPr>
              <a:t>perception</a:t>
            </a:r>
            <a:endParaRPr lang="en-GB" sz="1700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1700" dirty="0">
                <a:solidFill>
                  <a:srgbClr val="FFFFFF"/>
                </a:solidFill>
              </a:rPr>
              <a:t>Controls </a:t>
            </a:r>
            <a:r>
              <a:rPr lang="en-GB" sz="1700" dirty="0" smtClean="0">
                <a:solidFill>
                  <a:srgbClr val="FFFFFF"/>
                </a:solidFill>
              </a:rPr>
              <a:t>sleep </a:t>
            </a:r>
            <a:r>
              <a:rPr lang="en-GB" sz="1700" dirty="0">
                <a:solidFill>
                  <a:srgbClr val="FFFFFF"/>
                </a:solidFill>
              </a:rPr>
              <a:t>and </a:t>
            </a:r>
            <a:r>
              <a:rPr lang="en-GB" sz="1700" dirty="0" smtClean="0">
                <a:solidFill>
                  <a:srgbClr val="FFFFFF"/>
                </a:solidFill>
              </a:rPr>
              <a:t>awake states</a:t>
            </a:r>
            <a:endParaRPr lang="en-US" sz="1700" dirty="0" smtClean="0">
              <a:solidFill>
                <a:srgbClr val="FFFFFF"/>
              </a:solidFill>
            </a:endParaRPr>
          </a:p>
          <a:p>
            <a:endParaRPr lang="en-US" sz="3800" dirty="0"/>
          </a:p>
          <a:p>
            <a:pPr marL="0" indent="0">
              <a:buNone/>
            </a:pPr>
            <a:endParaRPr lang="en-US" sz="3800" dirty="0" smtClean="0"/>
          </a:p>
          <a:p>
            <a:endParaRPr lang="en-US" sz="3800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25281" y="381000"/>
            <a:ext cx="2321656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FFFFFF"/>
                </a:solidFill>
              </a:rPr>
              <a:t>Thalamus </a:t>
            </a:r>
            <a:r>
              <a:rPr lang="en-US" sz="1500" dirty="0">
                <a:solidFill>
                  <a:srgbClr val="FFFFFF"/>
                </a:solidFill>
              </a:rPr>
              <a:t>damage associated with </a:t>
            </a:r>
            <a:endParaRPr lang="en-US" sz="1500" dirty="0" smtClean="0">
              <a:solidFill>
                <a:srgbClr val="FFFFFF"/>
              </a:solidFill>
            </a:endParaRPr>
          </a:p>
          <a:p>
            <a:r>
              <a:rPr lang="en-US" sz="1500" dirty="0" smtClean="0">
                <a:solidFill>
                  <a:srgbClr val="FFFFFF"/>
                </a:solidFill>
              </a:rPr>
              <a:t>sensory </a:t>
            </a:r>
            <a:r>
              <a:rPr lang="en-US" sz="1500" dirty="0">
                <a:solidFill>
                  <a:srgbClr val="FFFFFF"/>
                </a:solidFill>
              </a:rPr>
              <a:t>and cognitive impairments</a:t>
            </a:r>
            <a:r>
              <a:rPr lang="en-US" sz="1500" dirty="0" smtClean="0">
                <a:solidFill>
                  <a:srgbClr val="FFFFFF"/>
                </a:solidFill>
              </a:rPr>
              <a:t>:</a:t>
            </a:r>
          </a:p>
          <a:p>
            <a:r>
              <a:rPr lang="en-US" sz="1500" dirty="0" smtClean="0">
                <a:solidFill>
                  <a:srgbClr val="FFFFFF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>
                <a:solidFill>
                  <a:srgbClr val="FFFFFF"/>
                </a:solidFill>
              </a:rPr>
              <a:t>E</a:t>
            </a:r>
            <a:r>
              <a:rPr lang="en-US" sz="1500" dirty="0" smtClean="0">
                <a:solidFill>
                  <a:srgbClr val="FFFFFF"/>
                </a:solidFill>
              </a:rPr>
              <a:t>xecutive functioning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500" dirty="0" smtClean="0">
                <a:solidFill>
                  <a:srgbClr val="FFFFFF"/>
                </a:solidFill>
              </a:rPr>
              <a:t>Emotion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500" dirty="0" smtClean="0">
                <a:solidFill>
                  <a:srgbClr val="FFFFFF"/>
                </a:solidFill>
              </a:rPr>
              <a:t>Motivation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500" dirty="0" smtClean="0">
                <a:solidFill>
                  <a:srgbClr val="FFFFFF"/>
                </a:solidFill>
              </a:rPr>
              <a:t>Forward planning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solidFill>
                  <a:srgbClr val="FFFFFF"/>
                </a:solidFill>
              </a:rPr>
              <a:t>Perception</a:t>
            </a:r>
            <a:endParaRPr lang="en-US" sz="15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solidFill>
                  <a:srgbClr val="FFFFFF"/>
                </a:solidFill>
              </a:rPr>
              <a:t>Attention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solidFill>
                  <a:srgbClr val="FFFFFF"/>
                </a:solidFill>
              </a:rPr>
              <a:t>Memory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solidFill>
                  <a:srgbClr val="FFFFFF"/>
                </a:solidFill>
              </a:rPr>
              <a:t>Depression</a:t>
            </a:r>
          </a:p>
          <a:p>
            <a:endParaRPr lang="en-US" sz="1500" dirty="0">
              <a:solidFill>
                <a:srgbClr val="FFFFFF"/>
              </a:solidFill>
            </a:endParaRPr>
          </a:p>
          <a:p>
            <a:r>
              <a:rPr lang="en-US" sz="1500" dirty="0">
                <a:solidFill>
                  <a:srgbClr val="FF0000"/>
                </a:solidFill>
              </a:rPr>
              <a:t>L</a:t>
            </a:r>
            <a:r>
              <a:rPr lang="en-US" sz="1500" dirty="0" smtClean="0">
                <a:solidFill>
                  <a:srgbClr val="FF0000"/>
                </a:solidFill>
              </a:rPr>
              <a:t>inking </a:t>
            </a:r>
            <a:r>
              <a:rPr lang="en-US" sz="1500" dirty="0">
                <a:solidFill>
                  <a:srgbClr val="FF0000"/>
                </a:solidFill>
              </a:rPr>
              <a:t>psych symptoms to damage in specific brain regions difficult</a:t>
            </a:r>
          </a:p>
          <a:p>
            <a:endParaRPr lang="en-US" sz="1500" dirty="0">
              <a:solidFill>
                <a:srgbClr val="FF0000"/>
              </a:solidFill>
            </a:endParaRPr>
          </a:p>
          <a:p>
            <a:r>
              <a:rPr lang="en-US" sz="1500" dirty="0">
                <a:solidFill>
                  <a:srgbClr val="FF0000"/>
                </a:solidFill>
              </a:rPr>
              <a:t>Hard to know </a:t>
            </a:r>
            <a:r>
              <a:rPr lang="en-US" sz="1500" dirty="0" smtClean="0">
                <a:solidFill>
                  <a:srgbClr val="FF0000"/>
                </a:solidFill>
              </a:rPr>
              <a:t>what patient perceives and whether </a:t>
            </a:r>
            <a:r>
              <a:rPr lang="en-US" sz="1500" dirty="0">
                <a:solidFill>
                  <a:srgbClr val="FF0000"/>
                </a:solidFill>
              </a:rPr>
              <a:t>patient has insight</a:t>
            </a:r>
          </a:p>
          <a:p>
            <a:endParaRPr lang="en-US" sz="1500" dirty="0">
              <a:solidFill>
                <a:srgbClr val="FF0000"/>
              </a:solidFill>
            </a:endParaRPr>
          </a:p>
          <a:p>
            <a:r>
              <a:rPr lang="en-US" sz="1500" dirty="0" smtClean="0">
                <a:solidFill>
                  <a:srgbClr val="FF0000"/>
                </a:solidFill>
              </a:rPr>
              <a:t>		Difficulty in 		assessing			</a:t>
            </a:r>
            <a:r>
              <a:rPr lang="en-US" sz="1500" dirty="0" err="1" smtClean="0">
                <a:solidFill>
                  <a:srgbClr val="FF0000"/>
                </a:solidFill>
              </a:rPr>
              <a:t>behaviours</a:t>
            </a:r>
            <a:endParaRPr lang="en-US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9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6452"/>
            <a:ext cx="8229600" cy="5258213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dirty="0" smtClean="0">
                <a:solidFill>
                  <a:srgbClr val="C70BC7"/>
                </a:solidFill>
              </a:rPr>
              <a:t>Prior research suggests that trauma interrupts the normal functioning of the thalamus, causing it to shut down or slow due to sensory overload </a:t>
            </a:r>
            <a:r>
              <a:rPr lang="en-GB" dirty="0" smtClean="0"/>
              <a:t>(van der </a:t>
            </a:r>
            <a:r>
              <a:rPr lang="en-GB" dirty="0" err="1" smtClean="0"/>
              <a:t>Kolk</a:t>
            </a:r>
            <a:r>
              <a:rPr lang="en-GB" dirty="0" smtClean="0"/>
              <a:t>, </a:t>
            </a:r>
            <a:r>
              <a:rPr lang="en-GB" dirty="0" smtClean="0">
                <a:hlinkClick r:id="rId2"/>
              </a:rPr>
              <a:t>2014</a:t>
            </a:r>
            <a:r>
              <a:rPr lang="en-GB" dirty="0" smtClean="0"/>
              <a:t> van der </a:t>
            </a:r>
            <a:r>
              <a:rPr lang="en-GB" dirty="0" err="1" smtClean="0"/>
              <a:t>Kolk</a:t>
            </a:r>
            <a:r>
              <a:rPr lang="en-GB" dirty="0" smtClean="0"/>
              <a:t>, B. A. (2014). </a:t>
            </a:r>
            <a:r>
              <a:rPr lang="en-GB" i="1" dirty="0" smtClean="0"/>
              <a:t>The body keeps the score: Brain, mind, and body in the healing of trauma</a:t>
            </a:r>
            <a:r>
              <a:rPr lang="en-GB" dirty="0" smtClean="0"/>
              <a:t>. New York: Viking. </a:t>
            </a:r>
            <a:r>
              <a:rPr lang="en-GB" dirty="0" smtClean="0">
                <a:hlinkClick r:id="rId3"/>
              </a:rPr>
              <a:t>[Google Scholar]</a:t>
            </a:r>
            <a:r>
              <a:rPr lang="en-GB" dirty="0" smtClean="0"/>
              <a:t>). </a:t>
            </a:r>
            <a:r>
              <a:rPr lang="en-GB" dirty="0" smtClean="0">
                <a:solidFill>
                  <a:srgbClr val="C70BC7"/>
                </a:solidFill>
              </a:rPr>
              <a:t>In other words, the brain is not able to integrate traumatic experiences, and the danger remains unprocessed and </a:t>
            </a:r>
            <a:r>
              <a:rPr lang="en-GB" dirty="0" err="1" smtClean="0">
                <a:solidFill>
                  <a:srgbClr val="C70BC7"/>
                </a:solidFill>
              </a:rPr>
              <a:t>ongoing</a:t>
            </a:r>
            <a:r>
              <a:rPr lang="en-GB" dirty="0" smtClean="0">
                <a:solidFill>
                  <a:srgbClr val="C70BC7"/>
                </a:solidFill>
              </a:rPr>
              <a:t>. Individuals often cope with this sensory overload via dissociation or numbing behaviours. </a:t>
            </a:r>
            <a:r>
              <a:rPr lang="en-GB" dirty="0" smtClean="0"/>
              <a:t>Trauma survivors may also appear rigidly stuck in the past because the thalamus (responsible for sensory integration) and the Dorsolateral Prefrontal Cortex (the ‘timekeeper’) have gone off-line (van der </a:t>
            </a:r>
            <a:r>
              <a:rPr lang="en-GB" dirty="0" err="1" smtClean="0"/>
              <a:t>Kolk</a:t>
            </a:r>
            <a:r>
              <a:rPr lang="en-GB" dirty="0" smtClean="0"/>
              <a:t>, </a:t>
            </a:r>
            <a:r>
              <a:rPr lang="en-GB" dirty="0" smtClean="0">
                <a:hlinkClick r:id="rId2"/>
              </a:rPr>
              <a:t>2014</a:t>
            </a:r>
            <a:r>
              <a:rPr lang="en-GB" dirty="0" smtClean="0"/>
              <a:t>van der </a:t>
            </a:r>
            <a:r>
              <a:rPr lang="en-GB" dirty="0" err="1" smtClean="0"/>
              <a:t>Kolk</a:t>
            </a:r>
            <a:r>
              <a:rPr lang="en-GB" dirty="0" smtClean="0"/>
              <a:t>, B. A. (2014). </a:t>
            </a:r>
            <a:r>
              <a:rPr lang="en-GB" i="1" dirty="0" smtClean="0"/>
              <a:t>The body keeps the score: Brain, mind, and body in the healing of trauma</a:t>
            </a:r>
            <a:r>
              <a:rPr lang="en-GB" dirty="0" smtClean="0"/>
              <a:t>. New York: Viking. </a:t>
            </a:r>
            <a:r>
              <a:rPr lang="en-GB" dirty="0" smtClean="0">
                <a:hlinkClick r:id="rId3"/>
              </a:rPr>
              <a:t>[Google Scholar]</a:t>
            </a:r>
            <a:r>
              <a:rPr lang="en-GB" dirty="0" smtClean="0"/>
              <a:t>). </a:t>
            </a:r>
            <a:r>
              <a:rPr lang="en-GB" dirty="0" smtClean="0">
                <a:solidFill>
                  <a:srgbClr val="C70BC7"/>
                </a:solidFill>
              </a:rPr>
              <a:t>An essential part of the healing process is the reintegration of these various neurological systems since ‘consciousness arises from a continuous “dialogue” between the thalamus and the cortex</a:t>
            </a:r>
            <a:r>
              <a:rPr lang="en-GB" dirty="0" smtClean="0"/>
              <a:t>’ (Carr, </a:t>
            </a:r>
            <a:r>
              <a:rPr lang="en-GB" dirty="0" smtClean="0">
                <a:hlinkClick r:id="rId2"/>
              </a:rPr>
              <a:t>2008</a:t>
            </a:r>
            <a:r>
              <a:rPr lang="en-GB" dirty="0" smtClean="0"/>
              <a:t> Carr, R. (2008). Sensory processes and responses. In N. Hass-Cohen, &amp;R. Carr (Eds.), </a:t>
            </a:r>
            <a:r>
              <a:rPr lang="en-GB" i="1" dirty="0" smtClean="0"/>
              <a:t>Art therapy and clinical neuroscience.</a:t>
            </a:r>
            <a:r>
              <a:rPr lang="en-GB" dirty="0" smtClean="0"/>
              <a:t> (pp. 2–61). London &amp; Philadelphia: Jessica Kingsley Publishers. </a:t>
            </a:r>
            <a:r>
              <a:rPr lang="en-GB" dirty="0" smtClean="0">
                <a:hlinkClick r:id="rId4"/>
              </a:rPr>
              <a:t>[Google Scholar]</a:t>
            </a:r>
            <a:r>
              <a:rPr lang="en-GB" dirty="0" smtClean="0"/>
              <a:t>; </a:t>
            </a:r>
            <a:r>
              <a:rPr lang="en-GB" dirty="0" err="1" smtClean="0"/>
              <a:t>Llinás</a:t>
            </a:r>
            <a:r>
              <a:rPr lang="en-GB" dirty="0" smtClean="0"/>
              <a:t> &amp; </a:t>
            </a:r>
            <a:r>
              <a:rPr lang="en-GB" dirty="0" err="1" smtClean="0"/>
              <a:t>Ribary</a:t>
            </a:r>
            <a:r>
              <a:rPr lang="en-GB" dirty="0" smtClean="0"/>
              <a:t>, </a:t>
            </a:r>
            <a:r>
              <a:rPr lang="en-GB" dirty="0" smtClean="0">
                <a:hlinkClick r:id="rId2"/>
              </a:rPr>
              <a:t>2001</a:t>
            </a:r>
            <a:r>
              <a:rPr lang="en-GB" dirty="0" smtClean="0"/>
              <a:t>Llinás, R., &amp; </a:t>
            </a:r>
            <a:r>
              <a:rPr lang="en-GB" dirty="0" err="1" smtClean="0"/>
              <a:t>Ribary</a:t>
            </a:r>
            <a:r>
              <a:rPr lang="en-GB" dirty="0" smtClean="0"/>
              <a:t>, U. (2001).Consciousness and the brain. The </a:t>
            </a:r>
            <a:r>
              <a:rPr lang="en-GB" dirty="0" err="1" smtClean="0"/>
              <a:t>thalamocortical</a:t>
            </a:r>
            <a:r>
              <a:rPr lang="en-GB" dirty="0" smtClean="0"/>
              <a:t> dialogue in health and disease. </a:t>
            </a:r>
            <a:r>
              <a:rPr lang="en-GB" i="1" dirty="0" smtClean="0"/>
              <a:t>Annals of the New York Academy of Sciences</a:t>
            </a:r>
            <a:r>
              <a:rPr lang="en-GB" dirty="0" smtClean="0"/>
              <a:t>, </a:t>
            </a:r>
            <a:r>
              <a:rPr lang="en-GB" i="1" dirty="0" smtClean="0"/>
              <a:t>929</a:t>
            </a:r>
            <a:r>
              <a:rPr lang="en-GB" dirty="0" smtClean="0"/>
              <a:t>, 166–175.</a:t>
            </a:r>
            <a:r>
              <a:rPr lang="en-GB" dirty="0" smtClean="0">
                <a:hlinkClick r:id="rId5"/>
              </a:rPr>
              <a:t>[Crossref]</a:t>
            </a:r>
            <a:r>
              <a:rPr lang="en-GB" dirty="0" smtClean="0"/>
              <a:t>, </a:t>
            </a:r>
            <a:r>
              <a:rPr lang="en-GB" dirty="0" smtClean="0">
                <a:hlinkClick r:id="rId6"/>
              </a:rPr>
              <a:t>[PubMed]</a:t>
            </a:r>
            <a:r>
              <a:rPr lang="en-GB" dirty="0" smtClean="0"/>
              <a:t>, </a:t>
            </a:r>
            <a:r>
              <a:rPr lang="en-GB" dirty="0" smtClean="0">
                <a:hlinkClick r:id="rId7"/>
              </a:rPr>
              <a:t>[Web of Science ®]</a:t>
            </a:r>
            <a:r>
              <a:rPr lang="en-GB" dirty="0" smtClean="0"/>
              <a:t>, </a:t>
            </a:r>
            <a:r>
              <a:rPr lang="en-GB" dirty="0" smtClean="0">
                <a:hlinkClick r:id="rId8"/>
              </a:rPr>
              <a:t>[Google Scholar]</a:t>
            </a:r>
            <a:r>
              <a:rPr lang="en-GB" dirty="0" smtClean="0"/>
              <a:t>). </a:t>
            </a:r>
            <a:r>
              <a:rPr lang="en-GB" dirty="0" smtClean="0">
                <a:solidFill>
                  <a:srgbClr val="C70BC7"/>
                </a:solidFill>
              </a:rPr>
              <a:t>Additionally, art therapy is thought to engage the very sensory channels (</a:t>
            </a:r>
            <a:r>
              <a:rPr lang="en-GB" dirty="0" err="1" smtClean="0">
                <a:solidFill>
                  <a:srgbClr val="C70BC7"/>
                </a:solidFill>
              </a:rPr>
              <a:t>kinesthetic</a:t>
            </a:r>
            <a:r>
              <a:rPr lang="en-GB" dirty="0" smtClean="0">
                <a:solidFill>
                  <a:srgbClr val="C70BC7"/>
                </a:solidFill>
              </a:rPr>
              <a:t>, tactile, visual, etc.) that are hijacked by the injured brain during a traumatic event</a:t>
            </a:r>
            <a:r>
              <a:rPr lang="en-GB" dirty="0" smtClean="0"/>
              <a:t> (</a:t>
            </a:r>
            <a:r>
              <a:rPr lang="en-GB" dirty="0" err="1" smtClean="0"/>
              <a:t>Lusebrink</a:t>
            </a:r>
            <a:r>
              <a:rPr lang="en-GB" dirty="0" smtClean="0"/>
              <a:t>, </a:t>
            </a:r>
            <a:r>
              <a:rPr lang="en-GB" dirty="0" smtClean="0">
                <a:hlinkClick r:id="rId2"/>
              </a:rPr>
              <a:t>2004</a:t>
            </a:r>
            <a:r>
              <a:rPr lang="en-GB" dirty="0" smtClean="0"/>
              <a:t>Lusebrink, V. J. (2004). Art therapy and the brain: An attempt to understand the underlying processes of art expression in therapy. </a:t>
            </a:r>
            <a:r>
              <a:rPr lang="en-GB" i="1" dirty="0" smtClean="0"/>
              <a:t>Art Therapy: Journal of the American Art Therapy Association</a:t>
            </a:r>
            <a:r>
              <a:rPr lang="en-GB" dirty="0" smtClean="0"/>
              <a:t>, </a:t>
            </a:r>
            <a:r>
              <a:rPr lang="en-GB" i="1" dirty="0" smtClean="0"/>
              <a:t>21</a:t>
            </a:r>
            <a:r>
              <a:rPr lang="en-GB" dirty="0" smtClean="0"/>
              <a:t>(3), 125–135.</a:t>
            </a:r>
            <a:r>
              <a:rPr lang="en-GB" dirty="0" smtClean="0">
                <a:hlinkClick r:id="rId9"/>
              </a:rPr>
              <a:t>[Taylor &amp; Francis Online]</a:t>
            </a:r>
            <a:r>
              <a:rPr lang="en-GB" dirty="0" smtClean="0"/>
              <a:t>, </a:t>
            </a:r>
            <a:r>
              <a:rPr lang="en-GB" dirty="0" smtClean="0">
                <a:hlinkClick r:id="rId10"/>
              </a:rPr>
              <a:t>[Google Scholar]</a:t>
            </a:r>
            <a:r>
              <a:rPr lang="en-GB" dirty="0" smtClean="0"/>
              <a:t>). </a:t>
            </a:r>
            <a:r>
              <a:rPr lang="en-GB" dirty="0" smtClean="0">
                <a:solidFill>
                  <a:srgbClr val="C70BC7"/>
                </a:solidFill>
              </a:rPr>
              <a:t>By promoting thalamic connectivity, art therapy can potentially help re-engage, re-integrate, and regulate consciousness.</a:t>
            </a:r>
            <a:endParaRPr lang="en-GB" dirty="0">
              <a:solidFill>
                <a:srgbClr val="C70BC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3493" y="5704665"/>
            <a:ext cx="65879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Walker, M.S., Stamper, A.M., Nathan, D.E. and </a:t>
            </a:r>
            <a:r>
              <a:rPr lang="en-GB" sz="1400" dirty="0" err="1"/>
              <a:t>Riedy</a:t>
            </a:r>
            <a:r>
              <a:rPr lang="en-GB" sz="1400" dirty="0"/>
              <a:t>, G., 2018. Art therapy and underlying fMRI brain patterns in military TBI: a case series. </a:t>
            </a:r>
            <a:r>
              <a:rPr lang="en-GB" sz="1400" i="1" dirty="0"/>
              <a:t>International Journal of Art Therapy</a:t>
            </a:r>
            <a:r>
              <a:rPr lang="en-GB" sz="1400" dirty="0"/>
              <a:t>, pp.1-8.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30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23360" y="5108422"/>
            <a:ext cx="7339955" cy="155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Thalamus: sensation </a:t>
            </a:r>
            <a:r>
              <a:rPr lang="en-US" sz="1600" dirty="0"/>
              <a:t>and action gateway between body and </a:t>
            </a:r>
            <a:r>
              <a:rPr lang="en-US" sz="1600" dirty="0" smtClean="0"/>
              <a:t>brain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Cerebellum-thalamic-cortical circuitry enables reward system / emotional integration</a:t>
            </a:r>
            <a:r>
              <a:rPr lang="en-US" sz="1600" dirty="0" smtClean="0">
                <a:solidFill>
                  <a:srgbClr val="C70BC7"/>
                </a:solidFill>
              </a:rPr>
              <a:t> </a:t>
            </a:r>
            <a:r>
              <a:rPr lang="en-US" sz="1600" dirty="0" smtClean="0"/>
              <a:t>as well as aiding movement and cognition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Trauma, (reduced) thalamic connectivity and art therapy - Ref: Walker et al (2018)</a:t>
            </a:r>
            <a:endParaRPr lang="en-US" sz="1600" dirty="0"/>
          </a:p>
          <a:p>
            <a:endParaRPr lang="en-US" dirty="0"/>
          </a:p>
        </p:txBody>
      </p:sp>
      <p:pic>
        <p:nvPicPr>
          <p:cNvPr id="2" name="Picture 1" descr="NeuroSIG fig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60" y="328561"/>
            <a:ext cx="7005909" cy="489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1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57774"/>
          </a:xfrm>
        </p:spPr>
        <p:txBody>
          <a:bodyPr>
            <a:normAutofit/>
          </a:bodyPr>
          <a:lstStyle/>
          <a:p>
            <a:pPr algn="l"/>
            <a:r>
              <a:rPr lang="en-US" sz="2400" b="1" i="1" dirty="0">
                <a:latin typeface="Verdana"/>
                <a:cs typeface="Verdana"/>
              </a:rPr>
              <a:t>Case study 2: </a:t>
            </a:r>
            <a:r>
              <a:rPr lang="en-US" sz="2400" b="1" i="1" dirty="0" smtClean="0">
                <a:latin typeface="Verdana"/>
                <a:cs typeface="Verdana"/>
              </a:rPr>
              <a:t>session 1 (</a:t>
            </a:r>
            <a:r>
              <a:rPr lang="en-US" sz="2400" b="1" i="1" dirty="0" err="1" smtClean="0">
                <a:latin typeface="Verdana"/>
                <a:cs typeface="Verdana"/>
              </a:rPr>
              <a:t>wk</a:t>
            </a:r>
            <a:r>
              <a:rPr lang="en-US" sz="2400" b="1" i="1" dirty="0" smtClean="0">
                <a:latin typeface="Verdana"/>
                <a:cs typeface="Verdana"/>
              </a:rPr>
              <a:t> 2)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687014" cy="47769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About to start radio and chemotherapy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Continued limb impairment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Sporadic low mood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Monosyllabic or silent – cognitive impairment?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2 artworks: more coherence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A kind of nervous energy?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Noisy and distracting environment: agree to move to private room next time</a:t>
            </a:r>
            <a:endParaRPr lang="en-US" sz="1600" dirty="0"/>
          </a:p>
          <a:p>
            <a:endParaRPr lang="en-US" dirty="0"/>
          </a:p>
        </p:txBody>
      </p:sp>
      <p:pic>
        <p:nvPicPr>
          <p:cNvPr id="4" name="Picture 3" descr="Glioblastoma cells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51" y="-1"/>
            <a:ext cx="3031249" cy="68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74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P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6" y="214797"/>
            <a:ext cx="8796788" cy="636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8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P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8" y="266700"/>
            <a:ext cx="8898663" cy="61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6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1728"/>
          </a:xfrm>
        </p:spPr>
        <p:txBody>
          <a:bodyPr>
            <a:normAutofit/>
          </a:bodyPr>
          <a:lstStyle/>
          <a:p>
            <a:pPr algn="l"/>
            <a:r>
              <a:rPr lang="en-US" sz="2400" b="1" i="1" dirty="0">
                <a:latin typeface="Verdana"/>
                <a:cs typeface="Verdana"/>
              </a:rPr>
              <a:t>Case study 2: session </a:t>
            </a:r>
            <a:r>
              <a:rPr lang="en-US" sz="2400" b="1" i="1" dirty="0" smtClean="0">
                <a:latin typeface="Verdana"/>
                <a:cs typeface="Verdana"/>
              </a:rPr>
              <a:t>2 </a:t>
            </a:r>
            <a:r>
              <a:rPr lang="en-US" sz="2400" b="1" i="1" dirty="0">
                <a:latin typeface="Verdana"/>
                <a:cs typeface="Verdana"/>
              </a:rPr>
              <a:t>(</a:t>
            </a:r>
            <a:r>
              <a:rPr lang="en-US" sz="2400" b="1" i="1" dirty="0" err="1" smtClean="0">
                <a:latin typeface="Verdana"/>
                <a:cs typeface="Verdana"/>
              </a:rPr>
              <a:t>wk</a:t>
            </a:r>
            <a:r>
              <a:rPr lang="en-US" sz="2400" b="1" i="1" dirty="0" smtClean="0">
                <a:latin typeface="Verdana"/>
                <a:cs typeface="Verdana"/>
              </a:rPr>
              <a:t> 3)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0698"/>
            <a:ext cx="5386626" cy="53475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How was </a:t>
            </a:r>
            <a:r>
              <a:rPr lang="en-US" sz="1600" i="1" dirty="0"/>
              <a:t>our</a:t>
            </a:r>
            <a:r>
              <a:rPr lang="en-US" sz="1600" dirty="0"/>
              <a:t> relationship</a:t>
            </a:r>
            <a:r>
              <a:rPr lang="en-US" sz="1600" dirty="0" smtClean="0"/>
              <a:t>? His envy / my guilt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Asking CNS re </a:t>
            </a:r>
            <a:r>
              <a:rPr lang="en-US" sz="1600" dirty="0"/>
              <a:t>personality </a:t>
            </a:r>
            <a:r>
              <a:rPr lang="en-US" sz="1600" dirty="0" smtClean="0"/>
              <a:t>change: patient was previously more engaging, conversational and extrovert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RT had started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600" dirty="0" smtClean="0"/>
              <a:t>Fatigue / weight gain (steroids)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/>
              <a:t> humiliation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/>
              <a:t>More alert, more </a:t>
            </a:r>
            <a:r>
              <a:rPr lang="en-US" sz="1600" dirty="0" smtClean="0"/>
              <a:t>sad… Frustration; Sadness; Hope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Communication with OT re </a:t>
            </a:r>
            <a:r>
              <a:rPr lang="en-US" sz="1600" dirty="0"/>
              <a:t>use of right </a:t>
            </a:r>
            <a:r>
              <a:rPr lang="en-US" sz="1600" dirty="0" smtClean="0"/>
              <a:t>hand: idea of bilateral engagement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Idea to offer clay</a:t>
            </a:r>
            <a:endParaRPr lang="en-US" sz="1600" dirty="0"/>
          </a:p>
        </p:txBody>
      </p:sp>
      <p:pic>
        <p:nvPicPr>
          <p:cNvPr id="4" name="Picture 3" descr="Glioblastoma cells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51" y="-1"/>
            <a:ext cx="3031249" cy="68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5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P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3" y="243480"/>
            <a:ext cx="8518316" cy="641351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588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P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0" y="255819"/>
            <a:ext cx="4748833" cy="63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99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31530" cy="1143000"/>
          </a:xfrm>
        </p:spPr>
        <p:txBody>
          <a:bodyPr>
            <a:normAutofit/>
          </a:bodyPr>
          <a:lstStyle/>
          <a:p>
            <a:pPr algn="l"/>
            <a:r>
              <a:rPr lang="en-US" sz="2400" b="1" i="1" dirty="0" smtClean="0">
                <a:latin typeface="Verdana"/>
                <a:cs typeface="Verdana"/>
              </a:rPr>
              <a:t>Focus on multidisciplinary team and family constellation</a:t>
            </a:r>
            <a:endParaRPr lang="en-US" sz="2400" b="1" i="1" dirty="0">
              <a:latin typeface="Verdana"/>
              <a:cs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6490" y="1258899"/>
            <a:ext cx="4815867" cy="526922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en-US" sz="1600" dirty="0" smtClean="0"/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3366FF"/>
                </a:solidFill>
              </a:rPr>
              <a:t>How does art therapy fit into the jigsaw of patient care?</a:t>
            </a:r>
          </a:p>
          <a:p>
            <a:pPr>
              <a:lnSpc>
                <a:spcPct val="120000"/>
              </a:lnSpc>
            </a:pPr>
            <a:endParaRPr lang="en-US" sz="1600" dirty="0" smtClean="0"/>
          </a:p>
          <a:p>
            <a:pPr lvl="1">
              <a:lnSpc>
                <a:spcPct val="120000"/>
              </a:lnSpc>
            </a:pPr>
            <a:r>
              <a:rPr lang="en-US" sz="1600" dirty="0"/>
              <a:t>Sensory rather than cognitive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Managing uncertainty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Getting ‘unstuck’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Processing shame, guilt and loss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Working </a:t>
            </a:r>
            <a:r>
              <a:rPr lang="en-US" sz="1600" dirty="0"/>
              <a:t>with feelings complements physical care 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/>
              <a:t>better recovery</a:t>
            </a:r>
          </a:p>
          <a:p>
            <a:pPr lvl="1">
              <a:lnSpc>
                <a:spcPct val="140000"/>
              </a:lnSpc>
            </a:pPr>
            <a:r>
              <a:rPr lang="en-US" sz="1400" dirty="0" smtClean="0"/>
              <a:t>	Privacy &amp; encouragement </a:t>
            </a:r>
            <a:r>
              <a:rPr lang="en-US" sz="1400" dirty="0"/>
              <a:t>of independent choice</a:t>
            </a:r>
          </a:p>
          <a:p>
            <a:pPr lvl="1">
              <a:lnSpc>
                <a:spcPct val="140000"/>
              </a:lnSpc>
            </a:pPr>
            <a:r>
              <a:rPr lang="en-US" sz="1400" dirty="0" smtClean="0"/>
              <a:t>	Thinking </a:t>
            </a:r>
            <a:r>
              <a:rPr lang="en-US" sz="1400" dirty="0"/>
              <a:t>about life </a:t>
            </a:r>
            <a:r>
              <a:rPr lang="en-US" sz="1400" u="sng" dirty="0"/>
              <a:t>before</a:t>
            </a:r>
            <a:r>
              <a:rPr lang="en-US" sz="1400" dirty="0"/>
              <a:t> brain </a:t>
            </a:r>
            <a:r>
              <a:rPr lang="en-US" sz="1400" dirty="0" smtClean="0"/>
              <a:t>injury</a:t>
            </a:r>
            <a:endParaRPr lang="en-US" sz="1400" dirty="0"/>
          </a:p>
          <a:p>
            <a:pPr lvl="1">
              <a:lnSpc>
                <a:spcPct val="120000"/>
              </a:lnSpc>
            </a:pPr>
            <a:endParaRPr lang="en-US" sz="1600" dirty="0" smtClean="0"/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600" dirty="0" smtClean="0">
                <a:solidFill>
                  <a:srgbClr val="C70BC7"/>
                </a:solidFill>
              </a:rPr>
              <a:t>Supporting others’ need </a:t>
            </a:r>
            <a:r>
              <a:rPr lang="en-US" sz="1600" dirty="0">
                <a:solidFill>
                  <a:srgbClr val="C70BC7"/>
                </a:solidFill>
              </a:rPr>
              <a:t>to </a:t>
            </a:r>
            <a:r>
              <a:rPr lang="en-US" sz="1600" dirty="0" smtClean="0">
                <a:solidFill>
                  <a:srgbClr val="C70BC7"/>
                </a:solidFill>
              </a:rPr>
              <a:t>help </a:t>
            </a:r>
            <a:r>
              <a:rPr lang="en-US" sz="1600" dirty="0" smtClean="0">
                <a:solidFill>
                  <a:srgbClr val="C70BC7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olidFill>
                  <a:srgbClr val="C70BC7"/>
                </a:solidFill>
              </a:rPr>
              <a:t> </a:t>
            </a:r>
            <a:r>
              <a:rPr lang="en-US" sz="1600" dirty="0">
                <a:solidFill>
                  <a:srgbClr val="C70BC7"/>
                </a:solidFill>
              </a:rPr>
              <a:t>sense of </a:t>
            </a:r>
            <a:r>
              <a:rPr lang="en-US" sz="1600" dirty="0" smtClean="0">
                <a:solidFill>
                  <a:srgbClr val="C70BC7"/>
                </a:solidFill>
              </a:rPr>
              <a:t>hope</a:t>
            </a:r>
            <a:endParaRPr lang="en-US" sz="1600" dirty="0">
              <a:solidFill>
                <a:srgbClr val="C70BC7"/>
              </a:solidFill>
            </a:endParaRPr>
          </a:p>
        </p:txBody>
      </p:sp>
      <p:pic>
        <p:nvPicPr>
          <p:cNvPr id="4" name="Picture 3" descr="MDT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83" y="1752091"/>
            <a:ext cx="3683607" cy="41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955"/>
          </a:xfrm>
        </p:spPr>
        <p:txBody>
          <a:bodyPr>
            <a:normAutofit/>
          </a:bodyPr>
          <a:lstStyle/>
          <a:p>
            <a:pPr algn="l"/>
            <a:r>
              <a:rPr lang="en-US" sz="2400" b="1" i="1" dirty="0">
                <a:latin typeface="Verdana"/>
                <a:cs typeface="Verdana"/>
              </a:rPr>
              <a:t>Case study 2: </a:t>
            </a:r>
            <a:r>
              <a:rPr lang="en-US" sz="2400" b="1" i="1" dirty="0" smtClean="0">
                <a:latin typeface="Verdana"/>
                <a:cs typeface="Verdana"/>
              </a:rPr>
              <a:t>no session(</a:t>
            </a:r>
            <a:r>
              <a:rPr lang="en-US" sz="2400" b="1" i="1" dirty="0" err="1">
                <a:latin typeface="Verdana"/>
                <a:cs typeface="Verdana"/>
              </a:rPr>
              <a:t>wk</a:t>
            </a:r>
            <a:r>
              <a:rPr lang="en-US" sz="2400" b="1" i="1" dirty="0">
                <a:latin typeface="Verdana"/>
                <a:cs typeface="Verdana"/>
              </a:rPr>
              <a:t> </a:t>
            </a:r>
            <a:r>
              <a:rPr lang="en-US" sz="2400" b="1" i="1" dirty="0" smtClean="0">
                <a:latin typeface="Verdana"/>
                <a:cs typeface="Verdana"/>
              </a:rPr>
              <a:t>4)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69248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Patient was unable to have session due to clashing appointment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Communicating </a:t>
            </a:r>
            <a:r>
              <a:rPr lang="en-US" sz="1600" dirty="0"/>
              <a:t>with </a:t>
            </a:r>
            <a:r>
              <a:rPr lang="en-US" sz="1600" dirty="0" smtClean="0"/>
              <a:t>partner re possible use of </a:t>
            </a:r>
            <a:r>
              <a:rPr lang="en-US" sz="1600" dirty="0"/>
              <a:t>phone/ </a:t>
            </a:r>
            <a:r>
              <a:rPr lang="en-US" sz="1600" dirty="0" smtClean="0"/>
              <a:t>apps between sessions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Family dynamics and coping mechanisms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Fear of death</a:t>
            </a:r>
          </a:p>
        </p:txBody>
      </p:sp>
      <p:pic>
        <p:nvPicPr>
          <p:cNvPr id="4" name="Picture 3" descr="Glioblastoma cells.jpg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51" y="-1"/>
            <a:ext cx="3031249" cy="68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2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728"/>
            <a:ext cx="5655551" cy="877093"/>
          </a:xfrm>
        </p:spPr>
        <p:txBody>
          <a:bodyPr>
            <a:normAutofit/>
          </a:bodyPr>
          <a:lstStyle/>
          <a:p>
            <a:pPr algn="l"/>
            <a:r>
              <a:rPr lang="en-US" sz="2400" b="1" i="1" dirty="0">
                <a:latin typeface="Verdana"/>
                <a:cs typeface="Verdana"/>
              </a:rPr>
              <a:t>Case study 2: </a:t>
            </a:r>
            <a:r>
              <a:rPr lang="en-US" sz="2400" b="1" i="1" dirty="0" smtClean="0">
                <a:latin typeface="Verdana"/>
                <a:cs typeface="Verdana"/>
              </a:rPr>
              <a:t>declined session</a:t>
            </a:r>
            <a:br>
              <a:rPr lang="en-US" sz="2400" b="1" i="1" dirty="0" smtClean="0">
                <a:latin typeface="Verdana"/>
                <a:cs typeface="Verdana"/>
              </a:rPr>
            </a:br>
            <a:r>
              <a:rPr lang="en-US" sz="2400" b="1" i="1" dirty="0" smtClean="0">
                <a:latin typeface="Verdana"/>
                <a:cs typeface="Verdana"/>
              </a:rPr>
              <a:t>(</a:t>
            </a:r>
            <a:r>
              <a:rPr lang="en-US" sz="2400" b="1" i="1" dirty="0" err="1">
                <a:latin typeface="Verdana"/>
                <a:cs typeface="Verdana"/>
              </a:rPr>
              <a:t>wk</a:t>
            </a:r>
            <a:r>
              <a:rPr lang="en-US" sz="2400" b="1" i="1" dirty="0">
                <a:latin typeface="Verdana"/>
                <a:cs typeface="Verdana"/>
              </a:rPr>
              <a:t> </a:t>
            </a:r>
            <a:r>
              <a:rPr lang="en-US" sz="2400" b="1" i="1" dirty="0" smtClean="0">
                <a:latin typeface="Verdana"/>
                <a:cs typeface="Verdana"/>
              </a:rPr>
              <a:t>5), final session (wk10)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88732"/>
            <a:ext cx="5655552" cy="517119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Wk5 declined session</a:t>
            </a:r>
            <a:r>
              <a:rPr lang="en-US" sz="1600" dirty="0"/>
              <a:t> </a:t>
            </a:r>
            <a:r>
              <a:rPr lang="en-US" sz="1600" dirty="0" smtClean="0"/>
              <a:t>(exhaustion)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Christmas break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Deterioration in impairment and mood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Fatigue, weight gain, hair loss, unable to </a:t>
            </a:r>
            <a:r>
              <a:rPr lang="en-US" sz="1600" dirty="0" err="1" smtClean="0"/>
              <a:t>mobilise</a:t>
            </a: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Word-finding difficulties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Clinical psychology assessment and intervention: Patient said about art therapy: “Not sure where it’s going”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 smtClean="0">
                <a:solidFill>
                  <a:srgbClr val="C70BC7"/>
                </a:solidFill>
              </a:rPr>
              <a:t>Session 4 (</a:t>
            </a:r>
            <a:r>
              <a:rPr lang="en-US" sz="1600" dirty="0" err="1" smtClean="0">
                <a:solidFill>
                  <a:srgbClr val="C70BC7"/>
                </a:solidFill>
              </a:rPr>
              <a:t>wk</a:t>
            </a:r>
            <a:r>
              <a:rPr lang="en-US" sz="1600" dirty="0" smtClean="0">
                <a:solidFill>
                  <a:srgbClr val="C70BC7"/>
                </a:solidFill>
              </a:rPr>
              <a:t> 10)</a:t>
            </a:r>
            <a:r>
              <a:rPr lang="en-US" sz="1600" dirty="0" smtClean="0"/>
              <a:t>: conversation but no artwork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Patient said he found previous session “</a:t>
            </a:r>
            <a:r>
              <a:rPr lang="en-US" sz="1600" dirty="0" err="1" smtClean="0"/>
              <a:t>demoralising</a:t>
            </a:r>
            <a:r>
              <a:rPr lang="en-US" sz="1600" dirty="0" smtClean="0"/>
              <a:t>”, spoke of loss of skill / humiliation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Rejection of further therapy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 smtClean="0">
                <a:solidFill>
                  <a:srgbClr val="C70BC7"/>
                </a:solidFill>
              </a:rPr>
              <a:t>Patient discharged</a:t>
            </a:r>
            <a:endParaRPr lang="en-US" sz="1600" dirty="0">
              <a:solidFill>
                <a:srgbClr val="C70BC7"/>
              </a:solidFill>
            </a:endParaRPr>
          </a:p>
        </p:txBody>
      </p:sp>
      <p:pic>
        <p:nvPicPr>
          <p:cNvPr id="4" name="Picture 3" descr="Glioblastoma cel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51" y="-1"/>
            <a:ext cx="3031249" cy="68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14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ufferfi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5" y="493233"/>
            <a:ext cx="8741966" cy="57542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7099" y="5704666"/>
            <a:ext cx="3988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Natural </a:t>
            </a:r>
            <a:r>
              <a:rPr lang="en-US" dirty="0" err="1" smtClean="0">
                <a:solidFill>
                  <a:schemeClr val="bg1"/>
                </a:solidFill>
              </a:rPr>
              <a:t>defences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74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87714"/>
            <a:ext cx="4146424" cy="585347"/>
          </a:xfrm>
        </p:spPr>
        <p:txBody>
          <a:bodyPr>
            <a:normAutofit/>
          </a:bodyPr>
          <a:lstStyle/>
          <a:p>
            <a:pPr algn="l"/>
            <a:r>
              <a:rPr lang="en-US" sz="2400" b="1" i="1" dirty="0">
                <a:latin typeface="Verdana"/>
                <a:cs typeface="Verdana"/>
              </a:rPr>
              <a:t>Case study </a:t>
            </a:r>
            <a:r>
              <a:rPr lang="en-US" sz="2400" b="1" i="1" dirty="0" smtClean="0">
                <a:latin typeface="Verdana"/>
                <a:cs typeface="Verdana"/>
              </a:rPr>
              <a:t>3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629"/>
            <a:ext cx="5121729" cy="867229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600" dirty="0" smtClean="0"/>
              <a:t>Introduction </a:t>
            </a:r>
            <a:r>
              <a:rPr lang="en-US" sz="1600" dirty="0"/>
              <a:t>of art therapy at the </a:t>
            </a:r>
            <a:r>
              <a:rPr lang="en-US" sz="1600" dirty="0" smtClean="0"/>
              <a:t>setting</a:t>
            </a:r>
          </a:p>
          <a:p>
            <a:pPr>
              <a:lnSpc>
                <a:spcPct val="140000"/>
              </a:lnSpc>
            </a:pPr>
            <a:r>
              <a:rPr lang="en-US" sz="1600" dirty="0" smtClean="0"/>
              <a:t>Working with a group and an individual</a:t>
            </a:r>
            <a:endParaRPr lang="en-US" sz="1600" dirty="0"/>
          </a:p>
          <a:p>
            <a:pPr>
              <a:lnSpc>
                <a:spcPct val="140000"/>
              </a:lnSpc>
            </a:pPr>
            <a:endParaRPr lang="en-US" dirty="0"/>
          </a:p>
          <a:p>
            <a:pPr marL="0" indent="0">
              <a:lnSpc>
                <a:spcPct val="140000"/>
              </a:lnSpc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313214"/>
            <a:ext cx="3978729" cy="4227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Font typeface="Arial"/>
              <a:buNone/>
            </a:pPr>
            <a:r>
              <a:rPr lang="en-GB" sz="2400" b="1" i="1" dirty="0" smtClean="0">
                <a:latin typeface="Verdana"/>
                <a:cs typeface="Verdana"/>
              </a:rPr>
              <a:t>Hospital aims and philosophy</a:t>
            </a:r>
          </a:p>
          <a:p>
            <a:pPr marL="0" indent="0">
              <a:buFont typeface="Arial"/>
              <a:buNone/>
            </a:pPr>
            <a:endParaRPr lang="en-GB" dirty="0" smtClean="0"/>
          </a:p>
          <a:p>
            <a:pPr>
              <a:lnSpc>
                <a:spcPct val="130000"/>
              </a:lnSpc>
            </a:pPr>
            <a:r>
              <a:rPr lang="en-GB" sz="1600" dirty="0" smtClean="0"/>
              <a:t>To strive for the highest quality of life for each individual patient at the hospital</a:t>
            </a:r>
          </a:p>
          <a:p>
            <a:pPr marL="0" indent="0">
              <a:lnSpc>
                <a:spcPct val="130000"/>
              </a:lnSpc>
              <a:buFont typeface="Arial"/>
              <a:buNone/>
            </a:pPr>
            <a:r>
              <a:rPr lang="en-GB" sz="1600" dirty="0" smtClean="0"/>
              <a:t> </a:t>
            </a:r>
          </a:p>
          <a:p>
            <a:pPr>
              <a:lnSpc>
                <a:spcPct val="130000"/>
              </a:lnSpc>
            </a:pPr>
            <a:r>
              <a:rPr lang="en-GB" sz="1600" dirty="0" smtClean="0"/>
              <a:t>Whatever a patient’s level of ability, people should have the right to achieve their full human potential, and best possible quality of life</a:t>
            </a:r>
          </a:p>
          <a:p>
            <a:pPr>
              <a:lnSpc>
                <a:spcPct val="130000"/>
              </a:lnSpc>
            </a:pPr>
            <a:endParaRPr lang="en-GB" sz="1600" dirty="0" smtClean="0">
              <a:solidFill>
                <a:srgbClr val="FF0000"/>
              </a:solidFill>
            </a:endParaRPr>
          </a:p>
        </p:txBody>
      </p:sp>
      <p:pic>
        <p:nvPicPr>
          <p:cNvPr id="7" name="Picture 6" descr="neurintsurg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68" y="1"/>
            <a:ext cx="3417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9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34" y="287867"/>
            <a:ext cx="4688678" cy="5922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>
                <a:latin typeface="Verdana"/>
                <a:cs typeface="Verdana"/>
              </a:rPr>
              <a:t>Case study </a:t>
            </a:r>
            <a:r>
              <a:rPr lang="en-US" sz="2400" b="1" i="1" dirty="0" smtClean="0">
                <a:latin typeface="Verdana"/>
                <a:cs typeface="Verdana"/>
              </a:rPr>
              <a:t>3</a:t>
            </a:r>
          </a:p>
          <a:p>
            <a:pPr marL="0" indent="0">
              <a:buNone/>
            </a:pPr>
            <a:r>
              <a:rPr lang="en-GB" sz="2400" b="1" i="1" dirty="0" smtClean="0">
                <a:latin typeface="Verdana"/>
                <a:cs typeface="Verdana"/>
              </a:rPr>
              <a:t>Hospital environment</a:t>
            </a:r>
          </a:p>
          <a:p>
            <a:pPr marL="0" indent="0">
              <a:buNone/>
            </a:pPr>
            <a:endParaRPr lang="en-GB" sz="1600" dirty="0"/>
          </a:p>
          <a:p>
            <a:pPr>
              <a:lnSpc>
                <a:spcPct val="130000"/>
              </a:lnSpc>
            </a:pPr>
            <a:r>
              <a:rPr lang="en-GB" sz="1600" dirty="0" smtClean="0"/>
              <a:t>MDT: occupational </a:t>
            </a:r>
            <a:r>
              <a:rPr lang="en-GB" sz="1600" dirty="0"/>
              <a:t>therapists, </a:t>
            </a:r>
            <a:r>
              <a:rPr lang="en-GB" sz="1600" dirty="0" smtClean="0"/>
              <a:t>psychologists</a:t>
            </a:r>
            <a:r>
              <a:rPr lang="en-GB" sz="1600" dirty="0"/>
              <a:t>, </a:t>
            </a:r>
            <a:r>
              <a:rPr lang="en-GB" sz="1600" dirty="0" smtClean="0"/>
              <a:t>music therapists, speech and </a:t>
            </a:r>
            <a:r>
              <a:rPr lang="en-GB" sz="1600" dirty="0"/>
              <a:t>language therapists, </a:t>
            </a:r>
            <a:r>
              <a:rPr lang="en-GB" sz="1600" dirty="0" smtClean="0"/>
              <a:t>physiotherapists </a:t>
            </a:r>
            <a:r>
              <a:rPr lang="en-GB" sz="1600" dirty="0"/>
              <a:t>and </a:t>
            </a:r>
            <a:r>
              <a:rPr lang="en-GB" sz="1600" dirty="0" smtClean="0"/>
              <a:t>psychiatrists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GB" sz="1600" dirty="0" smtClean="0"/>
              <a:t> </a:t>
            </a:r>
          </a:p>
          <a:p>
            <a:pPr>
              <a:lnSpc>
                <a:spcPct val="130000"/>
              </a:lnSpc>
            </a:pPr>
            <a:r>
              <a:rPr lang="en-US" sz="1600" dirty="0" smtClean="0"/>
              <a:t>8 </a:t>
            </a:r>
            <a:r>
              <a:rPr lang="en-US" sz="1600" dirty="0"/>
              <a:t>wards, </a:t>
            </a:r>
            <a:r>
              <a:rPr lang="en-US" sz="1600" dirty="0" smtClean="0"/>
              <a:t>divided </a:t>
            </a:r>
            <a:r>
              <a:rPr lang="en-US" sz="1600" dirty="0"/>
              <a:t>into 4 long stay and 4 </a:t>
            </a:r>
            <a:r>
              <a:rPr lang="en-US" sz="1600" dirty="0" smtClean="0"/>
              <a:t>rehabilitation</a:t>
            </a:r>
            <a:r>
              <a:rPr lang="en-US" sz="1600" baseline="30000" dirty="0"/>
              <a:t> </a:t>
            </a:r>
            <a:endParaRPr lang="en-US" sz="1600" baseline="30000" dirty="0" smtClean="0"/>
          </a:p>
          <a:p>
            <a:pPr>
              <a:lnSpc>
                <a:spcPct val="130000"/>
              </a:lnSpc>
            </a:pPr>
            <a:endParaRPr lang="en-US" sz="1600" baseline="30000" dirty="0"/>
          </a:p>
          <a:p>
            <a:pPr>
              <a:lnSpc>
                <a:spcPct val="130000"/>
              </a:lnSpc>
            </a:pPr>
            <a:r>
              <a:rPr lang="en-US" sz="1600" dirty="0" smtClean="0"/>
              <a:t>The </a:t>
            </a:r>
            <a:r>
              <a:rPr lang="en-US" sz="1600" dirty="0"/>
              <a:t>corridors are decorated with past and present patients’ art work, demonstrating </a:t>
            </a:r>
            <a:r>
              <a:rPr lang="en-US" sz="1600" dirty="0" smtClean="0"/>
              <a:t>to the outside that the </a:t>
            </a:r>
            <a:r>
              <a:rPr lang="en-US" sz="1600" dirty="0"/>
              <a:t>creative </a:t>
            </a:r>
            <a:r>
              <a:rPr lang="en-US" sz="1600" dirty="0" smtClean="0"/>
              <a:t>process is valued</a:t>
            </a:r>
          </a:p>
          <a:p>
            <a:pPr>
              <a:lnSpc>
                <a:spcPct val="110000"/>
              </a:lnSpc>
            </a:pPr>
            <a:endParaRPr lang="en-US" sz="1600" dirty="0" smtClean="0"/>
          </a:p>
          <a:p>
            <a:pPr>
              <a:lnSpc>
                <a:spcPct val="110000"/>
              </a:lnSpc>
            </a:pPr>
            <a:r>
              <a:rPr lang="en-US" sz="1600" dirty="0" smtClean="0"/>
              <a:t>The art room: established and innovative approaches; directive / non-directive</a:t>
            </a:r>
            <a:endParaRPr lang="en-GB" sz="1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RHN wheelchair 2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49" y="1351643"/>
            <a:ext cx="3176934" cy="500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7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640" y="182881"/>
            <a:ext cx="5577840" cy="568960"/>
          </a:xfrm>
        </p:spPr>
        <p:txBody>
          <a:bodyPr>
            <a:normAutofit/>
          </a:bodyPr>
          <a:lstStyle/>
          <a:p>
            <a:pPr algn="l"/>
            <a:r>
              <a:rPr lang="en-US" sz="2400" b="1" i="1" dirty="0" smtClean="0">
                <a:latin typeface="Verdana"/>
                <a:cs typeface="Verdana"/>
              </a:rPr>
              <a:t>The art room</a:t>
            </a:r>
            <a:endParaRPr lang="en-US" sz="2400" b="1" i="1" dirty="0">
              <a:latin typeface="Verdana"/>
              <a:cs typeface="Verdana"/>
            </a:endParaRPr>
          </a:p>
        </p:txBody>
      </p:sp>
      <p:pic>
        <p:nvPicPr>
          <p:cNvPr id="5" name="Picture 4" descr="Cress dwg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751841"/>
            <a:ext cx="7599680" cy="532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3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c674f32-8dcd-4c27-9eaa-6a1d07353c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38" y="138896"/>
            <a:ext cx="4071143" cy="653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62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9c18601-79e3-4084-9471-43c9319707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9033" y="-968223"/>
            <a:ext cx="5367867" cy="812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6078" y="5885858"/>
            <a:ext cx="7535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Jungian-informed approach: flexibility </a:t>
            </a:r>
            <a:r>
              <a:rPr lang="en-US" dirty="0"/>
              <a:t>in the collective unconscious becomes an important bridge of connection to hope</a:t>
            </a: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15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2494" y="419889"/>
            <a:ext cx="5034792" cy="6200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Verdana"/>
                <a:cs typeface="Verdana"/>
              </a:rPr>
              <a:t>Case study </a:t>
            </a:r>
            <a:r>
              <a:rPr lang="en-US" sz="2400" b="1" i="1" dirty="0" smtClean="0">
                <a:latin typeface="Verdana"/>
                <a:cs typeface="Verdana"/>
              </a:rPr>
              <a:t>3: Referral for 1:1 art therapy</a:t>
            </a:r>
          </a:p>
          <a:p>
            <a:pPr>
              <a:lnSpc>
                <a:spcPct val="130000"/>
              </a:lnSpc>
            </a:pPr>
            <a:endParaRPr lang="en-GB" sz="1600" dirty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GB" sz="1600" dirty="0" smtClean="0"/>
              <a:t>Male patient in his 50s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n-GB" sz="1600" dirty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GB" sz="1600" dirty="0" smtClean="0"/>
              <a:t>Patient habitually played </a:t>
            </a:r>
            <a:r>
              <a:rPr lang="en-GB" sz="1600" dirty="0"/>
              <a:t>a dominant male/father role on the </a:t>
            </a:r>
            <a:r>
              <a:rPr lang="en-GB" sz="1600" dirty="0" smtClean="0"/>
              <a:t>ward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n-GB" sz="1600" dirty="0" smtClean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GB" sz="1600" dirty="0" smtClean="0"/>
              <a:t>Group dynamics and disruptive experiences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n-GB" sz="1600" dirty="0" smtClean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GB" sz="1600" dirty="0" smtClean="0"/>
              <a:t>Thinking with supervisor </a:t>
            </a:r>
            <a:r>
              <a:rPr lang="en-GB" sz="1600" dirty="0"/>
              <a:t>and </a:t>
            </a:r>
            <a:r>
              <a:rPr lang="en-GB" sz="1600" dirty="0" smtClean="0"/>
              <a:t>music therapist: useful </a:t>
            </a:r>
            <a:r>
              <a:rPr lang="en-GB" sz="1600" dirty="0"/>
              <a:t>to give </a:t>
            </a:r>
            <a:r>
              <a:rPr lang="en-GB" sz="1600" dirty="0" smtClean="0"/>
              <a:t>patient </a:t>
            </a:r>
            <a:r>
              <a:rPr lang="en-GB" sz="1600" dirty="0"/>
              <a:t>space away from the ward, </a:t>
            </a:r>
            <a:r>
              <a:rPr lang="en-GB" sz="1600" dirty="0" smtClean="0"/>
              <a:t>try individual sessions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n-GB" sz="1600" dirty="0" smtClean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GB" sz="1600" dirty="0" smtClean="0"/>
              <a:t>Initial goals: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n-GB" sz="1600" dirty="0" smtClean="0"/>
          </a:p>
          <a:p>
            <a:pPr marL="285750" indent="-285750">
              <a:lnSpc>
                <a:spcPct val="130000"/>
              </a:lnSpc>
              <a:buFont typeface="Courier New"/>
              <a:buChar char="o"/>
            </a:pPr>
            <a:r>
              <a:rPr lang="en-US" sz="1400" dirty="0" smtClean="0"/>
              <a:t>S</a:t>
            </a:r>
            <a:r>
              <a:rPr lang="en-GB" sz="1400" dirty="0" err="1" smtClean="0"/>
              <a:t>upport</a:t>
            </a:r>
            <a:r>
              <a:rPr lang="en-GB" sz="1400" dirty="0" smtClean="0"/>
              <a:t> weak ego / attachment pattern</a:t>
            </a:r>
          </a:p>
          <a:p>
            <a:pPr marL="285750" indent="-285750">
              <a:lnSpc>
                <a:spcPct val="130000"/>
              </a:lnSpc>
              <a:buFont typeface="Courier New"/>
              <a:buChar char="o"/>
            </a:pPr>
            <a:r>
              <a:rPr lang="en-GB" sz="1400" dirty="0" smtClean="0"/>
              <a:t>Work with disinhibition</a:t>
            </a:r>
          </a:p>
          <a:p>
            <a:pPr marL="285750" indent="-285750">
              <a:lnSpc>
                <a:spcPct val="130000"/>
              </a:lnSpc>
              <a:buFont typeface="Courier New"/>
              <a:buChar char="o"/>
            </a:pPr>
            <a:r>
              <a:rPr lang="en-GB" sz="1400" dirty="0" smtClean="0"/>
              <a:t>Reduce discomfort / depression</a:t>
            </a:r>
            <a:endParaRPr lang="en-US" sz="1400" dirty="0"/>
          </a:p>
        </p:txBody>
      </p:sp>
      <p:pic>
        <p:nvPicPr>
          <p:cNvPr id="5" name="Picture 4" descr="neurintsurg.jpg"/>
          <p:cNvPicPr>
            <a:picLocks noChangeAspect="1"/>
          </p:cNvPicPr>
          <p:nvPr/>
        </p:nvPicPr>
        <p:blipFill>
          <a:blip r:embed="rId2">
            <a:alphaModFix amt="74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68" y="1"/>
            <a:ext cx="3417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659" y="151342"/>
            <a:ext cx="8229600" cy="650043"/>
          </a:xfrm>
        </p:spPr>
        <p:txBody>
          <a:bodyPr>
            <a:normAutofit/>
          </a:bodyPr>
          <a:lstStyle/>
          <a:p>
            <a:pPr algn="l"/>
            <a:r>
              <a:rPr lang="en-US" sz="2400" b="1" i="1" dirty="0">
                <a:latin typeface="Verdana"/>
                <a:cs typeface="Verdana"/>
              </a:rPr>
              <a:t>Case study 3: </a:t>
            </a:r>
            <a:r>
              <a:rPr lang="en-US" sz="2400" b="1" i="1" dirty="0" smtClean="0">
                <a:latin typeface="Verdana"/>
                <a:cs typeface="Verdana"/>
              </a:rPr>
              <a:t>Personal history</a:t>
            </a:r>
            <a:endParaRPr lang="en-GB" sz="2400" b="1" i="1" dirty="0">
              <a:latin typeface="Verdana"/>
              <a:cs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659" y="317500"/>
            <a:ext cx="6590127" cy="6440715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3000" dirty="0" smtClean="0"/>
          </a:p>
          <a:p>
            <a:pPr marL="0" indent="0">
              <a:lnSpc>
                <a:spcPct val="150000"/>
              </a:lnSpc>
              <a:buNone/>
            </a:pPr>
            <a:endParaRPr lang="en-US" sz="3000" dirty="0" smtClean="0"/>
          </a:p>
          <a:p>
            <a:pPr>
              <a:lnSpc>
                <a:spcPct val="150000"/>
              </a:lnSpc>
            </a:pPr>
            <a:r>
              <a:rPr lang="en-US" sz="3000" dirty="0"/>
              <a:t>R</a:t>
            </a:r>
            <a:r>
              <a:rPr lang="en-US" sz="3000" dirty="0" smtClean="0"/>
              <a:t>eported </a:t>
            </a:r>
            <a:r>
              <a:rPr lang="en-US" sz="3000" dirty="0"/>
              <a:t>to be from </a:t>
            </a:r>
            <a:r>
              <a:rPr lang="en-US" sz="3000" dirty="0" smtClean="0"/>
              <a:t>‘chaotic </a:t>
            </a:r>
            <a:r>
              <a:rPr lang="en-US" sz="3000" dirty="0"/>
              <a:t>and unpredictable’ </a:t>
            </a:r>
            <a:r>
              <a:rPr lang="en-US" sz="3000" dirty="0" smtClean="0"/>
              <a:t>environment</a:t>
            </a:r>
            <a:endParaRPr lang="en-US" sz="3000" dirty="0"/>
          </a:p>
          <a:p>
            <a:pPr>
              <a:lnSpc>
                <a:spcPct val="150000"/>
              </a:lnSpc>
            </a:pPr>
            <a:r>
              <a:rPr lang="en-US" sz="3000" dirty="0" smtClean="0"/>
              <a:t>Mother </a:t>
            </a:r>
            <a:r>
              <a:rPr lang="en-US" sz="3000" dirty="0"/>
              <a:t>mentally </a:t>
            </a:r>
            <a:r>
              <a:rPr lang="en-US" sz="3000" dirty="0" smtClean="0"/>
              <a:t>unstable; father </a:t>
            </a:r>
            <a:r>
              <a:rPr lang="en-US" sz="3000" dirty="0"/>
              <a:t>left </a:t>
            </a:r>
            <a:r>
              <a:rPr lang="en-US" sz="3000" dirty="0" smtClean="0"/>
              <a:t>him</a:t>
            </a:r>
          </a:p>
          <a:p>
            <a:pPr>
              <a:lnSpc>
                <a:spcPct val="150000"/>
              </a:lnSpc>
            </a:pPr>
            <a:r>
              <a:rPr lang="en-US" sz="3000" dirty="0" smtClean="0"/>
              <a:t>Forensic history</a:t>
            </a:r>
          </a:p>
          <a:p>
            <a:pPr>
              <a:lnSpc>
                <a:spcPct val="150000"/>
              </a:lnSpc>
            </a:pPr>
            <a:r>
              <a:rPr lang="en-US" sz="3000" dirty="0" smtClean="0"/>
              <a:t>Moved </a:t>
            </a:r>
            <a:r>
              <a:rPr lang="en-US" sz="3000" dirty="0"/>
              <a:t>to </a:t>
            </a:r>
            <a:r>
              <a:rPr lang="en-US" sz="3000" dirty="0" smtClean="0"/>
              <a:t>London; </a:t>
            </a:r>
            <a:r>
              <a:rPr lang="en-US" sz="3000" dirty="0"/>
              <a:t>living </a:t>
            </a:r>
            <a:r>
              <a:rPr lang="en-US" sz="3000" dirty="0" smtClean="0"/>
              <a:t>rough</a:t>
            </a:r>
            <a:endParaRPr lang="en-US" sz="3000" dirty="0"/>
          </a:p>
          <a:p>
            <a:pPr>
              <a:lnSpc>
                <a:spcPct val="150000"/>
              </a:lnSpc>
            </a:pPr>
            <a:r>
              <a:rPr lang="en-US" sz="3000" dirty="0"/>
              <a:t>Witnessed </a:t>
            </a:r>
            <a:r>
              <a:rPr lang="en-US" sz="3000" dirty="0" smtClean="0"/>
              <a:t>armed </a:t>
            </a:r>
            <a:r>
              <a:rPr lang="en-US" sz="3000" dirty="0"/>
              <a:t>robbery </a:t>
            </a:r>
            <a:r>
              <a:rPr lang="en-US" sz="3000" dirty="0" smtClean="0"/>
              <a:t>and was </a:t>
            </a:r>
            <a:r>
              <a:rPr lang="en-US" sz="3000" dirty="0"/>
              <a:t>shot in </a:t>
            </a:r>
            <a:r>
              <a:rPr lang="en-US" sz="3000" dirty="0" smtClean="0"/>
              <a:t>head</a:t>
            </a:r>
            <a:r>
              <a:rPr lang="en-US" sz="3000" dirty="0"/>
              <a:t> 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Suffered severe damage </a:t>
            </a:r>
            <a:r>
              <a:rPr lang="en-US" sz="3000" dirty="0" smtClean="0"/>
              <a:t>to </a:t>
            </a:r>
            <a:r>
              <a:rPr lang="en-US" sz="3000" dirty="0"/>
              <a:t>front of </a:t>
            </a:r>
            <a:r>
              <a:rPr lang="en-US" sz="3000" dirty="0" smtClean="0"/>
              <a:t>brain </a:t>
            </a:r>
            <a:r>
              <a:rPr lang="en-US" sz="3000" dirty="0"/>
              <a:t>and didn’t start communicating </a:t>
            </a:r>
            <a:endParaRPr lang="en-US" sz="3000" dirty="0" smtClean="0"/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2900" dirty="0" smtClean="0"/>
              <a:t>until </a:t>
            </a:r>
            <a:r>
              <a:rPr lang="en-US" sz="2900" dirty="0"/>
              <a:t>18 months after </a:t>
            </a:r>
            <a:r>
              <a:rPr lang="en-US" sz="2900" dirty="0" smtClean="0"/>
              <a:t>injury</a:t>
            </a:r>
            <a:endParaRPr lang="en-US" sz="2900" dirty="0"/>
          </a:p>
          <a:p>
            <a:pPr>
              <a:lnSpc>
                <a:spcPct val="150000"/>
              </a:lnSpc>
            </a:pPr>
            <a:r>
              <a:rPr lang="en-US" sz="3000" dirty="0"/>
              <a:t>R</a:t>
            </a:r>
            <a:r>
              <a:rPr lang="en-US" sz="3000" dirty="0" smtClean="0"/>
              <a:t>eferred </a:t>
            </a:r>
            <a:r>
              <a:rPr lang="en-US" sz="3000" dirty="0"/>
              <a:t>to </a:t>
            </a:r>
            <a:r>
              <a:rPr lang="en-US" sz="3000" dirty="0" smtClean="0"/>
              <a:t>RHN</a:t>
            </a:r>
          </a:p>
          <a:p>
            <a:pPr>
              <a:lnSpc>
                <a:spcPct val="150000"/>
              </a:lnSpc>
            </a:pPr>
            <a:endParaRPr lang="en-GB" sz="2100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5100" b="1" i="1" dirty="0" smtClean="0">
                <a:latin typeface="Verdana"/>
                <a:cs typeface="Verdana"/>
              </a:rPr>
              <a:t>Effects of brain injury</a:t>
            </a:r>
          </a:p>
          <a:p>
            <a:pPr>
              <a:lnSpc>
                <a:spcPct val="150000"/>
              </a:lnSpc>
            </a:pPr>
            <a:endParaRPr lang="en-GB" sz="3000" dirty="0" smtClean="0"/>
          </a:p>
          <a:p>
            <a:pPr>
              <a:lnSpc>
                <a:spcPct val="150000"/>
              </a:lnSpc>
            </a:pPr>
            <a:r>
              <a:rPr lang="en-GB" sz="3000" dirty="0" smtClean="0"/>
              <a:t>left-side neglect and impaired vision.  </a:t>
            </a:r>
          </a:p>
          <a:p>
            <a:pPr lvl="0">
              <a:lnSpc>
                <a:spcPct val="150000"/>
              </a:lnSpc>
            </a:pPr>
            <a:r>
              <a:rPr lang="en-GB" sz="3000" dirty="0" smtClean="0"/>
              <a:t>Poor initiation and motivation</a:t>
            </a:r>
          </a:p>
          <a:p>
            <a:pPr lvl="0">
              <a:lnSpc>
                <a:spcPct val="150000"/>
              </a:lnSpc>
            </a:pPr>
            <a:r>
              <a:rPr lang="en-GB" sz="3000" dirty="0" smtClean="0"/>
              <a:t>Sleep disturbance</a:t>
            </a:r>
          </a:p>
          <a:p>
            <a:pPr>
              <a:lnSpc>
                <a:spcPct val="150000"/>
              </a:lnSpc>
            </a:pPr>
            <a:r>
              <a:rPr lang="en-GB" sz="3000" dirty="0" smtClean="0"/>
              <a:t>Aggressive/sexually inappropriate behaviour</a:t>
            </a:r>
          </a:p>
          <a:p>
            <a:pPr lvl="0">
              <a:lnSpc>
                <a:spcPct val="150000"/>
              </a:lnSpc>
            </a:pPr>
            <a:r>
              <a:rPr lang="en-GB" sz="3000" dirty="0" smtClean="0"/>
              <a:t>Anxiety and depression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pic>
        <p:nvPicPr>
          <p:cNvPr id="4" name="Picture 3" descr="neurintsurg.jpg"/>
          <p:cNvPicPr>
            <a:picLocks noChangeAspect="1"/>
          </p:cNvPicPr>
          <p:nvPr/>
        </p:nvPicPr>
        <p:blipFill>
          <a:blip r:embed="rId2">
            <a:alphaModFix amt="15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68" y="1"/>
            <a:ext cx="3417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3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52" y="228186"/>
            <a:ext cx="7561947" cy="1021879"/>
          </a:xfrm>
        </p:spPr>
        <p:txBody>
          <a:bodyPr>
            <a:normAutofit/>
          </a:bodyPr>
          <a:lstStyle/>
          <a:p>
            <a:pPr algn="l"/>
            <a:r>
              <a:rPr lang="en-US" sz="2400" b="1" i="1" dirty="0" smtClean="0">
                <a:latin typeface="Verdana"/>
                <a:cs typeface="Verdana"/>
              </a:rPr>
              <a:t>Focus on challenges </a:t>
            </a:r>
            <a:br>
              <a:rPr lang="en-US" sz="2400" b="1" i="1" dirty="0" smtClean="0">
                <a:latin typeface="Verdana"/>
                <a:cs typeface="Verdana"/>
              </a:rPr>
            </a:br>
            <a:r>
              <a:rPr lang="en-US" sz="2400" b="1" i="1" dirty="0" smtClean="0">
                <a:latin typeface="Verdana"/>
                <a:cs typeface="Verdana"/>
              </a:rPr>
              <a:t>in hospital settings</a:t>
            </a:r>
            <a:endParaRPr lang="en-US" sz="2400" b="1" i="1" dirty="0">
              <a:latin typeface="Verdana"/>
              <a:cs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97" y="1327667"/>
            <a:ext cx="4503603" cy="2589422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000" dirty="0" smtClean="0"/>
              <a:t>Part-time working (where intensive intervention may be more effective with patients with ABI)</a:t>
            </a:r>
          </a:p>
          <a:p>
            <a:pPr>
              <a:lnSpc>
                <a:spcPct val="120000"/>
              </a:lnSpc>
            </a:pPr>
            <a:endParaRPr lang="en-US" sz="4000" dirty="0"/>
          </a:p>
          <a:p>
            <a:pPr>
              <a:lnSpc>
                <a:spcPct val="120000"/>
              </a:lnSpc>
            </a:pPr>
            <a:r>
              <a:rPr lang="en-US" sz="4000" dirty="0"/>
              <a:t>Distractions and </a:t>
            </a:r>
            <a:r>
              <a:rPr lang="en-US" sz="4000" dirty="0" smtClean="0"/>
              <a:t>interruptions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4000" dirty="0"/>
          </a:p>
          <a:p>
            <a:pPr>
              <a:lnSpc>
                <a:spcPct val="120000"/>
              </a:lnSpc>
            </a:pPr>
            <a:r>
              <a:rPr lang="en-US" sz="4000" dirty="0" smtClean="0"/>
              <a:t>Art </a:t>
            </a:r>
            <a:r>
              <a:rPr lang="en-US" sz="4000" dirty="0" smtClean="0"/>
              <a:t>Therapist </a:t>
            </a:r>
            <a:r>
              <a:rPr lang="en-US" sz="4000" dirty="0"/>
              <a:t>may be processing envy, aggression, rejection, somatic responses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4000" dirty="0" smtClean="0"/>
          </a:p>
          <a:p>
            <a:pPr>
              <a:lnSpc>
                <a:spcPct val="140000"/>
              </a:lnSpc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3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089391" y="1321512"/>
            <a:ext cx="33241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Perception of ‘progress’ – by patient and others – not being goal-</a:t>
            </a:r>
            <a:r>
              <a:rPr lang="en-US" sz="1600" dirty="0" smtClean="0"/>
              <a:t>driven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Practical </a:t>
            </a:r>
            <a:r>
              <a:rPr lang="en-US" sz="1600" dirty="0"/>
              <a:t>v psychological support for patients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Evaluation and growing the evidence </a:t>
            </a:r>
            <a:r>
              <a:rPr lang="en-US" sz="1600" dirty="0" smtClean="0"/>
              <a:t>base</a:t>
            </a:r>
          </a:p>
        </p:txBody>
      </p:sp>
      <p:pic>
        <p:nvPicPr>
          <p:cNvPr id="6" name="Picture 5" descr="busy w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53" y="3808923"/>
            <a:ext cx="6834390" cy="271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cintosh HD:Users:cressidajb:Pictures:iPhoto Library:Previews:2016:04:02:20160402-213037:F4QQcZ4ESGeOyhNf64t9PA:photo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33" y="0"/>
            <a:ext cx="6096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22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 pt im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05" y="69448"/>
            <a:ext cx="4755842" cy="67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06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 pt img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898" y="89290"/>
            <a:ext cx="4970501" cy="662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70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intosh HD:Users:cressidajb:Pictures:iPhoto Library:Previews:2013:09:10:20130910-211108:eQhlccuJQxuKmO3kRK98yQ:IMG_00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01445" y="-1401445"/>
            <a:ext cx="634111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8533" y="6341110"/>
            <a:ext cx="784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Response art- penultimate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295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532" y="1306503"/>
            <a:ext cx="4039590" cy="48057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1700" dirty="0" smtClean="0">
                <a:solidFill>
                  <a:srgbClr val="C70BC7"/>
                </a:solidFill>
              </a:rPr>
              <a:t>How might art therapy be uniquely effective with this patient group? (relational; sensory; psychosocial)</a:t>
            </a:r>
          </a:p>
          <a:p>
            <a:pPr>
              <a:lnSpc>
                <a:spcPct val="110000"/>
              </a:lnSpc>
            </a:pPr>
            <a:endParaRPr lang="en-US" sz="1700" dirty="0" smtClean="0"/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n-US" sz="1700" dirty="0" smtClean="0"/>
              <a:t>Empathic engagement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700" dirty="0" smtClean="0">
                <a:latin typeface="Wingdings"/>
                <a:ea typeface="Wingdings"/>
                <a:cs typeface="Wingdings"/>
                <a:sym typeface="Wingdings"/>
              </a:rPr>
              <a:t>	</a:t>
            </a:r>
            <a:r>
              <a:rPr lang="en-US" sz="1700" dirty="0" smtClean="0"/>
              <a:t>reduced apathy   </a:t>
            </a:r>
            <a:r>
              <a:rPr lang="en-US" sz="17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700" dirty="0" smtClean="0"/>
              <a:t>social cognition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n-US" sz="1700" dirty="0" smtClean="0"/>
              <a:t>Choice and agency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n-US" sz="1700" dirty="0" smtClean="0"/>
              <a:t>Visual and haptic feedback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n-US" sz="1700" dirty="0" smtClean="0"/>
              <a:t>Movement and co-ordination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n-US" sz="1700" dirty="0" smtClean="0"/>
              <a:t>Absorption / distraction / coherence / perseverance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n-US" sz="1700" dirty="0" smtClean="0"/>
              <a:t>Co-reflecting: acknowledgment </a:t>
            </a:r>
            <a:r>
              <a:rPr lang="en-US" sz="1700" dirty="0"/>
              <a:t>&amp;</a:t>
            </a:r>
            <a:r>
              <a:rPr lang="en-US" sz="1700" dirty="0" smtClean="0"/>
              <a:t> acceptance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endParaRPr lang="en-US" sz="17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See also C-R-E-A-T-E (Hass-Cohen)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700" dirty="0" smtClean="0">
              <a:solidFill>
                <a:srgbClr val="C70BC7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rgbClr val="C70BC7"/>
                </a:solidFill>
              </a:rPr>
              <a:t>Developing evaluative tools</a:t>
            </a:r>
          </a:p>
          <a:p>
            <a:pPr>
              <a:lnSpc>
                <a:spcPct val="110000"/>
              </a:lnSpc>
            </a:pPr>
            <a:r>
              <a:rPr lang="en-US" sz="1700" dirty="0" smtClean="0">
                <a:solidFill>
                  <a:srgbClr val="C70BC7"/>
                </a:solidFill>
              </a:rPr>
              <a:t>Feedback from patient and others</a:t>
            </a:r>
          </a:p>
          <a:p>
            <a:endParaRPr lang="en-US" sz="1900" dirty="0"/>
          </a:p>
        </p:txBody>
      </p:sp>
      <p:pic>
        <p:nvPicPr>
          <p:cNvPr id="5" name="Picture 4" descr="pain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994" y="548184"/>
            <a:ext cx="3752009" cy="56280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476942"/>
            <a:ext cx="41479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Verdana"/>
                <a:cs typeface="Verdana"/>
              </a:rPr>
              <a:t>Evaluating the therapy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36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04387" cy="452596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800" dirty="0" smtClean="0"/>
              <a:t>Male cancer patient in his 20s</a:t>
            </a:r>
          </a:p>
          <a:p>
            <a:pPr>
              <a:lnSpc>
                <a:spcPct val="130000"/>
              </a:lnSpc>
            </a:pPr>
            <a:endParaRPr lang="en-US" sz="1800" dirty="0"/>
          </a:p>
          <a:p>
            <a:pPr>
              <a:lnSpc>
                <a:spcPct val="130000"/>
              </a:lnSpc>
            </a:pPr>
            <a:r>
              <a:rPr lang="en-US" sz="1800" dirty="0" smtClean="0"/>
              <a:t>Long-stay inpatient</a:t>
            </a:r>
          </a:p>
          <a:p>
            <a:pPr>
              <a:lnSpc>
                <a:spcPct val="130000"/>
              </a:lnSpc>
            </a:pPr>
            <a:endParaRPr lang="en-US" sz="1800" dirty="0"/>
          </a:p>
          <a:p>
            <a:pPr>
              <a:lnSpc>
                <a:spcPct val="130000"/>
              </a:lnSpc>
            </a:pPr>
            <a:r>
              <a:rPr lang="en-US" sz="1800" dirty="0" smtClean="0"/>
              <a:t>Loss of speech and language</a:t>
            </a:r>
          </a:p>
          <a:p>
            <a:pPr>
              <a:lnSpc>
                <a:spcPct val="130000"/>
              </a:lnSpc>
            </a:pPr>
            <a:endParaRPr lang="en-US" sz="1800" dirty="0" smtClean="0"/>
          </a:p>
          <a:p>
            <a:pPr>
              <a:lnSpc>
                <a:spcPct val="130000"/>
              </a:lnSpc>
            </a:pPr>
            <a:r>
              <a:rPr lang="en-US" sz="1800" dirty="0" smtClean="0"/>
              <a:t>Art therapy referral for low mood</a:t>
            </a:r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8637"/>
          </a:xfrm>
        </p:spPr>
        <p:txBody>
          <a:bodyPr>
            <a:normAutofit/>
          </a:bodyPr>
          <a:lstStyle/>
          <a:p>
            <a:pPr algn="l"/>
            <a:r>
              <a:rPr lang="en-US" sz="2400" b="1" i="1" dirty="0">
                <a:latin typeface="Verdana"/>
                <a:cs typeface="Verdana"/>
              </a:rPr>
              <a:t>Case study </a:t>
            </a:r>
            <a:r>
              <a:rPr lang="en-US" sz="2400" b="1" i="1" dirty="0" smtClean="0">
                <a:latin typeface="Verdana"/>
                <a:cs typeface="Verdana"/>
              </a:rPr>
              <a:t>1</a:t>
            </a:r>
            <a:endParaRPr lang="en-US" sz="2400" dirty="0"/>
          </a:p>
        </p:txBody>
      </p:sp>
      <p:pic>
        <p:nvPicPr>
          <p:cNvPr id="2" name="Picture 1" descr="T-cell_lympho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563" y="0"/>
            <a:ext cx="3199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689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9"/>
          <a:stretch/>
        </p:blipFill>
        <p:spPr>
          <a:xfrm>
            <a:off x="107104" y="382487"/>
            <a:ext cx="8855013" cy="621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5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69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8" y="336589"/>
            <a:ext cx="8098534" cy="607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6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9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9" y="657878"/>
            <a:ext cx="7703993" cy="577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9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0" y="474284"/>
            <a:ext cx="7710948" cy="57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1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5711</TotalTime>
  <Words>1233</Words>
  <Application>Microsoft Macintosh PowerPoint</Application>
  <PresentationFormat>On-screen Show (4:3)</PresentationFormat>
  <Paragraphs>274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Neuro-rehab Special Interest Group 13 October 2018</vt:lpstr>
      <vt:lpstr>Introduction</vt:lpstr>
      <vt:lpstr>Focus on multidisciplinary team and family constellation</vt:lpstr>
      <vt:lpstr>Focus on challenges  in hospital settings</vt:lpstr>
      <vt:lpstr>Case study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2017-18</vt:lpstr>
      <vt:lpstr> Specialist Neuro-Rehab inpatient service MDT</vt:lpstr>
      <vt:lpstr>Case study 2</vt:lpstr>
      <vt:lpstr>Case study 2: referral to art psychotherapy </vt:lpstr>
      <vt:lpstr>PowerPoint Presentation</vt:lpstr>
      <vt:lpstr>Case study 2: assessment (week 1)</vt:lpstr>
      <vt:lpstr>PowerPoint Presentation</vt:lpstr>
      <vt:lpstr>PowerPoint Presentation</vt:lpstr>
      <vt:lpstr>PowerPoint Presentation</vt:lpstr>
      <vt:lpstr>PowerPoint Presentation</vt:lpstr>
      <vt:lpstr>Case study 2: session 1 (wk 2)</vt:lpstr>
      <vt:lpstr>PowerPoint Presentation</vt:lpstr>
      <vt:lpstr>PowerPoint Presentation</vt:lpstr>
      <vt:lpstr>Case study 2: session 2 (wk 3)</vt:lpstr>
      <vt:lpstr>PowerPoint Presentation</vt:lpstr>
      <vt:lpstr>PowerPoint Presentation</vt:lpstr>
      <vt:lpstr>Case study 2: no session(wk 4)</vt:lpstr>
      <vt:lpstr>Case study 2: declined session (wk 5), final session (wk10)</vt:lpstr>
      <vt:lpstr>PowerPoint Presentation</vt:lpstr>
      <vt:lpstr>Case study 3</vt:lpstr>
      <vt:lpstr>PowerPoint Presentation</vt:lpstr>
      <vt:lpstr>The art room</vt:lpstr>
      <vt:lpstr>PowerPoint Presentation</vt:lpstr>
      <vt:lpstr>PowerPoint Presentation</vt:lpstr>
      <vt:lpstr>PowerPoint Presentation</vt:lpstr>
      <vt:lpstr>Case study 3: Personal history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 SIG 13 October 2018</dc:title>
  <dc:creator>David Little</dc:creator>
  <cp:lastModifiedBy>David Little</cp:lastModifiedBy>
  <cp:revision>212</cp:revision>
  <cp:lastPrinted>2018-09-19T13:02:56Z</cp:lastPrinted>
  <dcterms:created xsi:type="dcterms:W3CDTF">2018-09-10T10:12:36Z</dcterms:created>
  <dcterms:modified xsi:type="dcterms:W3CDTF">2020-02-29T14:42:07Z</dcterms:modified>
</cp:coreProperties>
</file>